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5" r:id="rId6"/>
    <p:sldId id="276" r:id="rId7"/>
    <p:sldId id="277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3" r:id="rId22"/>
    <p:sldId id="292" r:id="rId23"/>
    <p:sldId id="294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68" d="100"/>
          <a:sy n="68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pPr rtl="0"/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01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8079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8079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8079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014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8079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8079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pPr rtl="0"/>
              <a:t>21.03.2018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 smtClean="0"/>
              <a:t>Книга в семье. </a:t>
            </a:r>
            <a:br>
              <a:rPr lang="ru-RU" b="1" dirty="0" smtClean="0"/>
            </a:br>
            <a:r>
              <a:rPr lang="ru-RU" b="1" dirty="0" smtClean="0"/>
              <a:t>Что и как читают наши дети?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120662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 smtClean="0"/>
              <a:t>Подготовила: учитель-логопед </a:t>
            </a:r>
          </a:p>
          <a:p>
            <a:pPr rtl="0"/>
            <a:r>
              <a:rPr lang="ru-RU" dirty="0" smtClean="0"/>
              <a:t>МБОУ «</a:t>
            </a:r>
            <a:r>
              <a:rPr lang="ru-RU" dirty="0" err="1" smtClean="0"/>
              <a:t>Восходненская</a:t>
            </a:r>
            <a:r>
              <a:rPr lang="ru-RU" dirty="0" smtClean="0"/>
              <a:t> школа»</a:t>
            </a:r>
          </a:p>
          <a:p>
            <a:pPr rtl="0"/>
            <a:r>
              <a:rPr lang="ru-RU" dirty="0" smtClean="0"/>
              <a:t>Грищенко Любовь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146232" cy="80736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 smtClean="0"/>
              <a:t>РОЛЬ КНИГИ В ЖИЗНИ ДЕТЕЙ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700808"/>
            <a:ext cx="9938320" cy="2376264"/>
          </a:xfrm>
        </p:spPr>
        <p:txBody>
          <a:bodyPr rtlCol="0">
            <a:noAutofit/>
          </a:bodyPr>
          <a:lstStyle/>
          <a:p>
            <a:pPr lvl="0"/>
            <a:r>
              <a:rPr lang="ru-RU" sz="2800" dirty="0" smtClean="0"/>
              <a:t>Книга развивает личность ребёнка; </a:t>
            </a:r>
          </a:p>
          <a:p>
            <a:pPr lvl="0"/>
            <a:r>
              <a:rPr lang="ru-RU" sz="2800" dirty="0" smtClean="0"/>
              <a:t>Является источником  любознательности;</a:t>
            </a:r>
          </a:p>
          <a:p>
            <a:pPr lvl="0"/>
            <a:r>
              <a:rPr lang="ru-RU" sz="2800" dirty="0" smtClean="0"/>
              <a:t>Развивает  воображение и фантазию;</a:t>
            </a:r>
          </a:p>
          <a:p>
            <a:pPr lvl="0"/>
            <a:r>
              <a:rPr lang="ru-RU" sz="2800" dirty="0" smtClean="0"/>
              <a:t>Совершенствует  речь и сознание;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146232" cy="80736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 smtClean="0"/>
              <a:t>РОЛЬ КНИГИ В ЖИЗНИ ДЕТЕЙ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988840"/>
            <a:ext cx="9938320" cy="2088232"/>
          </a:xfrm>
        </p:spPr>
        <p:txBody>
          <a:bodyPr rtlCol="0">
            <a:noAutofit/>
          </a:bodyPr>
          <a:lstStyle/>
          <a:p>
            <a:pPr lvl="0"/>
            <a:r>
              <a:rPr lang="ru-RU" sz="2800" dirty="0" smtClean="0"/>
              <a:t>Внушает понятия культуры и красоты;</a:t>
            </a:r>
          </a:p>
          <a:p>
            <a:pPr lvl="0"/>
            <a:r>
              <a:rPr lang="ru-RU" sz="2800" dirty="0" smtClean="0"/>
              <a:t>Прививает ребёнку любовь к жизни;</a:t>
            </a:r>
          </a:p>
          <a:p>
            <a:pPr lvl="0"/>
            <a:r>
              <a:rPr lang="ru-RU" sz="2800" dirty="0" smtClean="0"/>
              <a:t>Помогает узнать пути решения многих  проблем;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400" b="1" dirty="0" smtClean="0"/>
              <a:t>Петр Андреевич Павленко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88088" y="2245994"/>
            <a:ext cx="4464496" cy="2407141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3300" dirty="0" smtClean="0">
                <a:latin typeface="+mj-lt"/>
              </a:rPr>
              <a:t>"Вовремя прочитанная книга - огромная удача. Она способна изменить жизнь, как не изменит ее лучший друг или наставник",</a:t>
            </a:r>
          </a:p>
          <a:p>
            <a:pPr rtl="0"/>
            <a:endParaRPr lang="ru-RU" dirty="0"/>
          </a:p>
        </p:txBody>
      </p:sp>
      <p:pic>
        <p:nvPicPr>
          <p:cNvPr id="58382" name="Picture 14" descr="Картинки по запросу ПЕТР АНДРЕЕВИЧ ПАВЛЕНК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1721" b="217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ЧТО И СКОЛЬКО ЧИТАЮТ НАШИ ДЕТИ?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sz="3200" dirty="0" smtClean="0">
                <a:latin typeface="+mj-lt"/>
              </a:rPr>
              <a:t>Дети читают мало!</a:t>
            </a:r>
          </a:p>
          <a:p>
            <a:pPr lvl="0"/>
            <a:r>
              <a:rPr lang="ru-RU" sz="3200" dirty="0" smtClean="0">
                <a:latin typeface="+mj-lt"/>
              </a:rPr>
              <a:t>У каждого времени свои герои.</a:t>
            </a:r>
          </a:p>
          <a:p>
            <a:r>
              <a:rPr lang="ru-RU" sz="3200" dirty="0" smtClean="0">
                <a:latin typeface="+mj-lt"/>
              </a:rPr>
              <a:t>Новые литературные жанры: романы для девочек, детские детективы, детский </a:t>
            </a:r>
            <a:r>
              <a:rPr lang="ru-RU" sz="3200" dirty="0" err="1" smtClean="0">
                <a:latin typeface="+mj-lt"/>
              </a:rPr>
              <a:t>фентези</a:t>
            </a:r>
            <a:r>
              <a:rPr lang="ru-RU" sz="3200" dirty="0" smtClean="0">
                <a:latin typeface="+mj-lt"/>
              </a:rPr>
              <a:t>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 rtlCol="0"/>
          <a:lstStyle/>
          <a:p>
            <a:pPr algn="ctr"/>
            <a:r>
              <a:rPr lang="ru-RU" b="1" dirty="0" smtClean="0"/>
              <a:t>«КЛИПОВОЕ МЫШЛЕНИЕ И ЧТЕНИЕ»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3890744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ru-RU" sz="3300" dirty="0" smtClean="0">
                <a:latin typeface="+mj-lt"/>
              </a:rPr>
              <a:t>Восприятие мира через короткие яркие образы теленовостей </a:t>
            </a:r>
            <a:r>
              <a:rPr lang="ru-RU" sz="3300" dirty="0" smtClean="0">
                <a:latin typeface="+mj-lt"/>
              </a:rPr>
              <a:t>или </a:t>
            </a:r>
            <a:r>
              <a:rPr lang="ru-RU" sz="3300" dirty="0" smtClean="0">
                <a:latin typeface="+mj-lt"/>
              </a:rPr>
              <a:t>видеоклипов;</a:t>
            </a:r>
          </a:p>
          <a:p>
            <a:pPr lvl="0"/>
            <a:r>
              <a:rPr lang="ru-RU" sz="3300" dirty="0" smtClean="0">
                <a:latin typeface="+mj-lt"/>
              </a:rPr>
              <a:t>Человек воспринимает мир не целостно, а как отдельные события;</a:t>
            </a:r>
          </a:p>
          <a:p>
            <a:pPr lvl="0"/>
            <a:r>
              <a:rPr lang="ru-RU" sz="3300" dirty="0" smtClean="0">
                <a:latin typeface="+mj-lt"/>
              </a:rPr>
              <a:t>В современных сериалах, фильмах, мультфильмах сцены идут маленькими блоками;</a:t>
            </a:r>
          </a:p>
          <a:p>
            <a:pPr lvl="0"/>
            <a:r>
              <a:rPr lang="ru-RU" sz="3300" dirty="0" smtClean="0">
                <a:latin typeface="+mj-lt"/>
              </a:rPr>
              <a:t>Сцены часто сменяют друг друга без логической связи;</a:t>
            </a:r>
          </a:p>
          <a:p>
            <a:pPr lvl="0"/>
            <a:endParaRPr lang="ru-RU" sz="3300" dirty="0" smtClean="0">
              <a:latin typeface="+mj-lt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«КЛИПОВОЕ МЫШЛЕНИЕ И ЧТЕНИЕ»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sz="2800" dirty="0" smtClean="0">
                <a:latin typeface="+mj-lt"/>
              </a:rPr>
              <a:t>Пресса наполняется короткими текстами, в которых лишь очерчиваются контуры проблем;</a:t>
            </a:r>
          </a:p>
          <a:p>
            <a:pPr lvl="0"/>
            <a:r>
              <a:rPr lang="ru-RU" sz="2800" dirty="0" smtClean="0">
                <a:latin typeface="+mj-lt"/>
              </a:rPr>
              <a:t>В результате человек, не осмыслив одну тему, переходит к потреблению другой;</a:t>
            </a:r>
          </a:p>
          <a:p>
            <a:pPr lvl="0"/>
            <a:r>
              <a:rPr lang="ru-RU" sz="2800" dirty="0" smtClean="0">
                <a:latin typeface="+mj-lt"/>
              </a:rPr>
              <a:t>Мир обладателя клипового мышления превращается в калейдоскоп отдельных фактов и осколков информации.</a:t>
            </a:r>
          </a:p>
          <a:p>
            <a:pPr lvl="0"/>
            <a:r>
              <a:rPr lang="ru-RU" sz="2800" dirty="0" smtClean="0">
                <a:latin typeface="+mj-lt"/>
              </a:rPr>
              <a:t>Нет целостности восприятия ни в чтении, ни в обучении.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400" b="1" dirty="0" smtClean="0"/>
              <a:t>Лев Николаевич Толстой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28048" y="2060848"/>
            <a:ext cx="5400600" cy="2592287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3600" i="1" dirty="0" smtClean="0"/>
              <a:t>"</a:t>
            </a:r>
            <a:r>
              <a:rPr lang="ru-RU" sz="4000" dirty="0" smtClean="0">
                <a:latin typeface="+mj-lt"/>
              </a:rPr>
              <a:t>Различие между ядами вещественными и умственными в том, что большинство ядов вещественных противны на вкус, яды же умственные в виде дурных книг, к несчастью, часто привлекательны". </a:t>
            </a:r>
          </a:p>
          <a:p>
            <a:pPr rtl="0"/>
            <a:endParaRPr lang="ru-RU" dirty="0"/>
          </a:p>
        </p:txBody>
      </p:sp>
      <p:pic>
        <p:nvPicPr>
          <p:cNvPr id="66562" name="Picture 2" descr="http://b1.culture.ru/c/687156/%D0%9B%D0%B5%D0%B2%20%D0%A2%D0%BE%D0%BB%D1%81%D1%82%D0%BE%D0%B9%20%C2%AB%D0%94%D0%B2%D0%B0%20%D0%B3%D1%83%D1%81%D0%B0%D1%80%D0%B0%C2%BB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72" r="2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9829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АРТТЕРАПИЯ -</a:t>
            </a:r>
            <a:r>
              <a:rPr lang="ru-RU" sz="4400" dirty="0" smtClean="0"/>
              <a:t> </a:t>
            </a:r>
            <a:r>
              <a:rPr lang="ru-RU" sz="3100" dirty="0" smtClean="0"/>
              <a:t>это эффективный и интересный метод специальной психологической коррекции.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/>
          </a:p>
        </p:txBody>
      </p:sp>
      <p:pic>
        <p:nvPicPr>
          <p:cNvPr id="5" name="Рисунок 4" descr="thrhe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699" r="66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0056" y="1700808"/>
            <a:ext cx="5112568" cy="309634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+mj-lt"/>
              </a:rPr>
              <a:t>ЗНАЧЕНИЕ АРТТЕРАПИИ:</a:t>
            </a:r>
            <a:endParaRPr lang="ru-RU" sz="2400" dirty="0" smtClean="0">
              <a:latin typeface="+mj-lt"/>
            </a:endParaRPr>
          </a:p>
          <a:p>
            <a:pPr lvl="0"/>
            <a:r>
              <a:rPr lang="ru-RU" sz="2400" dirty="0" smtClean="0">
                <a:latin typeface="+mj-lt"/>
              </a:rPr>
              <a:t>Успокоение</a:t>
            </a:r>
            <a:r>
              <a:rPr lang="ru-RU" sz="2400" dirty="0" smtClean="0">
                <a:latin typeface="+mj-lt"/>
              </a:rPr>
              <a:t>, приобретение душевной гармонии;</a:t>
            </a:r>
          </a:p>
          <a:p>
            <a:pPr lvl="0"/>
            <a:r>
              <a:rPr lang="ru-RU" sz="2400" dirty="0" smtClean="0">
                <a:latin typeface="+mj-lt"/>
              </a:rPr>
              <a:t>Определение состояния души  человека ;</a:t>
            </a:r>
          </a:p>
          <a:p>
            <a:pPr lvl="0"/>
            <a:r>
              <a:rPr lang="ru-RU" sz="2400" dirty="0" smtClean="0">
                <a:latin typeface="+mj-lt"/>
              </a:rPr>
              <a:t>Способ проявить себя.</a:t>
            </a:r>
          </a:p>
          <a:p>
            <a:pPr lvl="0"/>
            <a:r>
              <a:rPr lang="ru-RU" sz="2400" dirty="0" smtClean="0">
                <a:latin typeface="+mj-lt"/>
              </a:rPr>
              <a:t>Узнать свои собственные потребности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РАСКРАСКА МАНДАЛЫ</a:t>
            </a:r>
            <a:endParaRPr lang="ru-RU" sz="3600" b="1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3512" y="1547937"/>
            <a:ext cx="3752726" cy="3752726"/>
          </a:xfrm>
        </p:spPr>
      </p:pic>
      <p:pic>
        <p:nvPicPr>
          <p:cNvPr id="6" name="Содержимое 5" descr="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5762" y="1547937"/>
            <a:ext cx="3752726" cy="37527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20688"/>
            <a:ext cx="9146232" cy="86409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/>
              <a:t>КНИГИ – НАШИ ДРУЗЬЯ!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484784"/>
            <a:ext cx="9938320" cy="2592288"/>
          </a:xfrm>
        </p:spPr>
        <p:txBody>
          <a:bodyPr rtlCol="0">
            <a:noAutofit/>
          </a:bodyPr>
          <a:lstStyle/>
          <a:p>
            <a:r>
              <a:rPr lang="ru-RU" dirty="0" smtClean="0"/>
              <a:t>Чтобы книги были нашими  друзьями, мы должны:</a:t>
            </a:r>
          </a:p>
          <a:p>
            <a:pPr lvl="0"/>
            <a:r>
              <a:rPr lang="ru-RU" dirty="0" smtClean="0"/>
              <a:t>-Воспитать </a:t>
            </a:r>
            <a:r>
              <a:rPr lang="ru-RU" dirty="0" smtClean="0"/>
              <a:t>в детях хороший вкус.</a:t>
            </a:r>
          </a:p>
          <a:p>
            <a:pPr lvl="0"/>
            <a:r>
              <a:rPr lang="ru-RU" dirty="0" smtClean="0"/>
              <a:t>-Показать </a:t>
            </a:r>
            <a:r>
              <a:rPr lang="ru-RU" dirty="0" smtClean="0"/>
              <a:t>лучшее, что мы сами когда-то прочли.</a:t>
            </a:r>
          </a:p>
          <a:p>
            <a:pPr lvl="0"/>
            <a:r>
              <a:rPr lang="ru-RU" dirty="0" smtClean="0"/>
              <a:t>-Отказаться </a:t>
            </a:r>
            <a:r>
              <a:rPr lang="ru-RU" dirty="0" smtClean="0"/>
              <a:t>от скучной и бездарной литературы.</a:t>
            </a:r>
          </a:p>
          <a:p>
            <a:pPr lvl="0"/>
            <a:r>
              <a:rPr lang="ru-RU" dirty="0" smtClean="0"/>
              <a:t>-Научить </a:t>
            </a:r>
            <a:r>
              <a:rPr lang="ru-RU" dirty="0" smtClean="0"/>
              <a:t>детей  читать разборчиво и вдумчиво.</a:t>
            </a:r>
          </a:p>
          <a:p>
            <a:r>
              <a:rPr lang="ru-RU" dirty="0" smtClean="0"/>
              <a:t>-Убедить  </a:t>
            </a:r>
            <a:r>
              <a:rPr lang="ru-RU" dirty="0" smtClean="0"/>
              <a:t>наших детей, что книги – наилучшее творение человечества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5400" b="1" dirty="0" smtClean="0"/>
              <a:t>Максим Горький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88088" y="2245994"/>
            <a:ext cx="4464496" cy="2407141"/>
          </a:xfrm>
        </p:spPr>
        <p:txBody>
          <a:bodyPr rtlCol="0">
            <a:normAutofit/>
          </a:bodyPr>
          <a:lstStyle/>
          <a:p>
            <a:r>
              <a:rPr lang="ru-RU" sz="4000" dirty="0" smtClean="0">
                <a:latin typeface="+mj-lt"/>
              </a:rPr>
              <a:t>«Люди перестают мыслить, когда перестают читать»</a:t>
            </a:r>
          </a:p>
          <a:p>
            <a:pPr rtl="0"/>
            <a:endParaRPr lang="ru-RU" dirty="0"/>
          </a:p>
        </p:txBody>
      </p:sp>
      <p:pic>
        <p:nvPicPr>
          <p:cNvPr id="23556" name="Picture 4" descr="https://cdn2.img.ria.ru/images/149646/58/14964658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42" b="1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711752" cy="2031504"/>
          </a:xfrm>
        </p:spPr>
        <p:txBody>
          <a:bodyPr>
            <a:noAutofit/>
          </a:bodyPr>
          <a:lstStyle/>
          <a:p>
            <a:r>
              <a:rPr lang="ru-RU" b="1" dirty="0" smtClean="0"/>
              <a:t>КНИГИ КАК НАСТОЯЩИЕ ДРУЗЬЯ НИКОГДА НЕ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ПРЕДАДУТ!</a:t>
            </a:r>
            <a:endParaRPr lang="ru-RU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807368"/>
          </a:xfrm>
        </p:spPr>
        <p:txBody>
          <a:bodyPr rtlCol="0"/>
          <a:lstStyle/>
          <a:p>
            <a:pPr algn="ctr" rtl="0"/>
            <a:r>
              <a:rPr lang="ru-RU" b="1" dirty="0" smtClean="0"/>
              <a:t>КНИГА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412776"/>
            <a:ext cx="8642176" cy="2664296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это тот источник, который питает любознательность ребенка, дает толчок его воображению, чувствам, побуждает к размышлениям. </a:t>
            </a:r>
          </a:p>
          <a:p>
            <a:r>
              <a:rPr lang="ru-RU" sz="2800" dirty="0" smtClean="0"/>
              <a:t>Под влиянием чтения художественной литературы развивается и совершенствуется речь и сознание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807368"/>
          </a:xfrm>
        </p:spPr>
        <p:txBody>
          <a:bodyPr rtlCol="0"/>
          <a:lstStyle/>
          <a:p>
            <a:pPr algn="ctr" rtl="0"/>
            <a:r>
              <a:rPr lang="ru-RU" b="1" dirty="0" smtClean="0"/>
              <a:t>СКАЗКИ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412776"/>
            <a:ext cx="8642176" cy="2664296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Первое и очень важное знакомство с книгами происходит у человека в раннем возрасте. Конечно, это сказки.</a:t>
            </a:r>
          </a:p>
          <a:p>
            <a:r>
              <a:rPr lang="ru-RU" sz="2800" dirty="0" smtClean="0"/>
              <a:t> Роль сказок в воспитании современных детей, как и в воспитании прошлых поколений  очень велика.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КАКИМИ ОБЯЗАНЫ БЫТЬ СКАЗКИ?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0"/>
            <a:r>
              <a:rPr lang="ru-RU" sz="3200" dirty="0" smtClean="0">
                <a:latin typeface="+mj-lt"/>
              </a:rPr>
              <a:t>Добрыми;</a:t>
            </a:r>
          </a:p>
          <a:p>
            <a:pPr lvl="0"/>
            <a:r>
              <a:rPr lang="ru-RU" sz="3200" dirty="0" smtClean="0">
                <a:latin typeface="+mj-lt"/>
              </a:rPr>
              <a:t>Обучающими вежливости, сдержанности;</a:t>
            </a:r>
          </a:p>
          <a:p>
            <a:pPr lvl="0"/>
            <a:r>
              <a:rPr lang="ru-RU" sz="3200" dirty="0" smtClean="0">
                <a:latin typeface="+mj-lt"/>
              </a:rPr>
              <a:t>Воспитывающие скромность, культуру поведения;</a:t>
            </a:r>
          </a:p>
          <a:p>
            <a:pPr lvl="0"/>
            <a:r>
              <a:rPr lang="ru-RU" sz="3200" dirty="0" smtClean="0">
                <a:latin typeface="+mj-lt"/>
              </a:rPr>
              <a:t>Прививающие правильные манеры;</a:t>
            </a:r>
          </a:p>
          <a:p>
            <a:pPr lvl="0"/>
            <a:r>
              <a:rPr lang="ru-RU" sz="3200" dirty="0" smtClean="0">
                <a:latin typeface="+mj-lt"/>
              </a:rPr>
              <a:t>Успокаивающие, умиротворяющие.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СКАЗКА ИЛИ ТЕЛЕВИЗОР?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556792"/>
            <a:ext cx="9144000" cy="3746728"/>
          </a:xfrm>
        </p:spPr>
        <p:txBody>
          <a:bodyPr rtlCol="0">
            <a:noAutofit/>
          </a:bodyPr>
          <a:lstStyle/>
          <a:p>
            <a:r>
              <a:rPr lang="ru-RU" sz="2400" dirty="0" smtClean="0">
                <a:latin typeface="+mj-lt"/>
              </a:rPr>
              <a:t>Сказки – прекрасная альтернатива телевизору. </a:t>
            </a:r>
          </a:p>
          <a:p>
            <a:r>
              <a:rPr lang="ru-RU" sz="2400" dirty="0" smtClean="0">
                <a:latin typeface="+mj-lt"/>
              </a:rPr>
              <a:t>Согласно утверждению детских психологов, современные дети стали более агрессивными. Причина тому - длительное просиживание перед экраном телевизора. </a:t>
            </a:r>
          </a:p>
          <a:p>
            <a:r>
              <a:rPr lang="ru-RU" sz="2400" dirty="0" smtClean="0">
                <a:latin typeface="+mj-lt"/>
              </a:rPr>
              <a:t>Если сказки способны развить в ребёнке положительные качества, то экран развивает только апатию и жестокость. </a:t>
            </a:r>
          </a:p>
          <a:p>
            <a:r>
              <a:rPr lang="ru-RU" sz="2400" dirty="0" smtClean="0">
                <a:latin typeface="+mj-lt"/>
              </a:rPr>
              <a:t>Многие детские страхи лечатся при помощи </a:t>
            </a:r>
            <a:r>
              <a:rPr lang="ru-RU" sz="2400" dirty="0" err="1" smtClean="0">
                <a:latin typeface="+mj-lt"/>
              </a:rPr>
              <a:t>сказкотерапии</a:t>
            </a:r>
            <a:r>
              <a:rPr lang="ru-RU" sz="2400" dirty="0" smtClean="0">
                <a:latin typeface="+mj-lt"/>
              </a:rPr>
              <a:t>. Они помогают детям избавиться от боязни темноты и неуверенности в себе.</a:t>
            </a:r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146232" cy="80736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/>
              <a:t>КАК ПРИВИВАТЬ ЛЮБОВЬ К КНИГЕ?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412776"/>
            <a:ext cx="8930208" cy="2664296"/>
          </a:xfrm>
        </p:spPr>
        <p:txBody>
          <a:bodyPr rtlCol="0">
            <a:noAutofit/>
          </a:bodyPr>
          <a:lstStyle/>
          <a:p>
            <a:pPr lvl="0"/>
            <a:r>
              <a:rPr lang="ru-RU" sz="2800" dirty="0" smtClean="0"/>
              <a:t>Читайте сами и превратите чтение детей в  удовольствие;</a:t>
            </a:r>
          </a:p>
          <a:p>
            <a:pPr lvl="0"/>
            <a:r>
              <a:rPr lang="ru-RU" sz="2800" dirty="0" smtClean="0"/>
              <a:t>Покупайте книги, дарите их и получайте в качестве подарков;</a:t>
            </a:r>
          </a:p>
          <a:p>
            <a:pPr lvl="0"/>
            <a:r>
              <a:rPr lang="ru-RU" sz="2800" dirty="0" smtClean="0"/>
              <a:t>Пусть дети сами выбирают себе книги и журналы;</a:t>
            </a:r>
          </a:p>
          <a:p>
            <a:pPr lvl="0"/>
            <a:r>
              <a:rPr lang="ru-RU" sz="2800" dirty="0" smtClean="0"/>
              <a:t>Выделите дома специальное место для чтения;</a:t>
            </a:r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146232" cy="80736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/>
              <a:t>КАК ПРИВИВАТЬ ЛЮБОВЬ К КНИГЕ?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700808"/>
            <a:ext cx="9938320" cy="2376264"/>
          </a:xfrm>
        </p:spPr>
        <p:txBody>
          <a:bodyPr rtlCol="0">
            <a:noAutofit/>
          </a:bodyPr>
          <a:lstStyle/>
          <a:p>
            <a:pPr lvl="0"/>
            <a:r>
              <a:rPr lang="ru-RU" sz="2800" dirty="0" smtClean="0"/>
              <a:t>Собирайте книги на темы, которые интересуют детей.</a:t>
            </a:r>
          </a:p>
          <a:p>
            <a:pPr lvl="0"/>
            <a:r>
              <a:rPr lang="ru-RU" sz="2800" dirty="0" smtClean="0"/>
              <a:t>Когда читаете, просите ребёнка рисовать.  </a:t>
            </a:r>
          </a:p>
          <a:p>
            <a:pPr lvl="0"/>
            <a:r>
              <a:rPr lang="ru-RU" sz="2800" dirty="0" smtClean="0"/>
              <a:t>Создавайте особую атмосферу чтения, психологический настрой.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20688"/>
            <a:ext cx="9146232" cy="136815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/>
              <a:t>МЕТОДЫ ПРИОБЩЕНИЕ </a:t>
            </a:r>
            <a:r>
              <a:rPr lang="ru-RU" sz="3600" b="1" dirty="0" smtClean="0"/>
              <a:t>РЕБЕНКА </a:t>
            </a:r>
            <a:r>
              <a:rPr lang="ru-RU" sz="3600" b="1" dirty="0" smtClean="0"/>
              <a:t>К ЧТЕНИЮ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060848"/>
            <a:ext cx="9938320" cy="2016224"/>
          </a:xfrm>
        </p:spPr>
        <p:txBody>
          <a:bodyPr rtlCol="0">
            <a:noAutofit/>
          </a:bodyPr>
          <a:lstStyle/>
          <a:p>
            <a:pPr lvl="0"/>
            <a:r>
              <a:rPr lang="ru-RU" sz="2800" dirty="0" smtClean="0"/>
              <a:t>Метод Л. Кассиля;</a:t>
            </a:r>
          </a:p>
          <a:p>
            <a:pPr lvl="0"/>
            <a:r>
              <a:rPr lang="ru-RU" sz="2800" dirty="0" smtClean="0"/>
              <a:t>Метод Искры </a:t>
            </a:r>
            <a:r>
              <a:rPr lang="ru-RU" sz="2800" dirty="0" err="1" smtClean="0"/>
              <a:t>Даунис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Метод татарской женщины;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.03.18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728</Words>
  <Application>Microsoft Office PowerPoint</Application>
  <PresentationFormat>Произвольный</PresentationFormat>
  <Paragraphs>99</Paragraphs>
  <Slides>20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23.03.18</vt:lpstr>
      <vt:lpstr>Книга в семье.  Что и как читают наши дети?</vt:lpstr>
      <vt:lpstr>Максим Горький</vt:lpstr>
      <vt:lpstr>КНИГА</vt:lpstr>
      <vt:lpstr>СКАЗКИ</vt:lpstr>
      <vt:lpstr>КАКИМИ ОБЯЗАНЫ БЫТЬ СКАЗКИ?</vt:lpstr>
      <vt:lpstr>СКАЗКА ИЛИ ТЕЛЕВИЗОР?</vt:lpstr>
      <vt:lpstr>КАК ПРИВИВАТЬ ЛЮБОВЬ К КНИГЕ?</vt:lpstr>
      <vt:lpstr>КАК ПРИВИВАТЬ ЛЮБОВЬ К КНИГЕ?</vt:lpstr>
      <vt:lpstr>МЕТОДЫ ПРИОБЩЕНИЕ РЕБЕНКА К ЧТЕНИЮ</vt:lpstr>
      <vt:lpstr>РОЛЬ КНИГИ В ЖИЗНИ ДЕТЕЙ</vt:lpstr>
      <vt:lpstr>РОЛЬ КНИГИ В ЖИЗНИ ДЕТЕЙ</vt:lpstr>
      <vt:lpstr>Петр Андреевич Павленко</vt:lpstr>
      <vt:lpstr>ЧТО И СКОЛЬКО ЧИТАЮТ НАШИ ДЕТИ?</vt:lpstr>
      <vt:lpstr>«КЛИПОВОЕ МЫШЛЕНИЕ И ЧТЕНИЕ»</vt:lpstr>
      <vt:lpstr>«КЛИПОВОЕ МЫШЛЕНИЕ И ЧТЕНИЕ»</vt:lpstr>
      <vt:lpstr>Лев Николаевич Толстой</vt:lpstr>
      <vt:lpstr>АРТТЕРАПИЯ - это эффективный и интересный метод специальной психологической коррекции. </vt:lpstr>
      <vt:lpstr>РАСКРАСКА МАНДАЛЫ</vt:lpstr>
      <vt:lpstr>КНИГИ – НАШИ ДРУЗЬЯ!</vt:lpstr>
      <vt:lpstr>КНИГИ КАК НАСТОЯЩИЕ ДРУЗЬЯ НИКОГДА НЕ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в семье.  Что и как читают наши дети?</dc:title>
  <dc:creator>HP</dc:creator>
  <cp:lastModifiedBy>HP</cp:lastModifiedBy>
  <cp:revision>16</cp:revision>
  <dcterms:created xsi:type="dcterms:W3CDTF">2018-03-20T18:58:37Z</dcterms:created>
  <dcterms:modified xsi:type="dcterms:W3CDTF">2018-03-21T18:22:18Z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