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9" r:id="rId5"/>
    <p:sldId id="260" r:id="rId6"/>
    <p:sldId id="263" r:id="rId7"/>
    <p:sldId id="268" r:id="rId8"/>
    <p:sldId id="264" r:id="rId9"/>
    <p:sldId id="265" r:id="rId10"/>
    <p:sldId id="261" r:id="rId11"/>
    <p:sldId id="262" r:id="rId12"/>
    <p:sldId id="26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9CEAA-5AA7-4C8F-8BA4-44799A10ABC0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B4B7B-CA8B-4A45-8196-AE85FA5D4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008B2-DE1E-4100-BB03-28AB1E24A64C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3001A-71CD-4524-B614-12B384BB4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9CA26-45BF-460C-BC3A-41232F7FD1CC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4495B-5FDE-440A-ABA0-24AE2E71B0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D8DD5-DE6B-4E84-81B4-45B315EEAC80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B756A-A956-4623-B7C5-0815D37C6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102B1-4A60-4087-A4B3-F86FA81610E9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B29EC-0C29-4C25-9AFA-678E2B155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856BF-9F36-4511-904F-69837DC14602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1BADC-077E-4DA0-9B10-C5EC277A1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247E1-DB7C-4CE2-95F8-46A01D17E317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1A931-1673-44D3-B6BA-D9FAC4A4E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66B71-7BDE-4A95-929F-30A48447F76D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6F612-41E0-44EC-8A23-2E1FD866D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C012B-7F25-4BA3-B641-FACD4E1EF59E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7A6A8-A1F6-4B1D-AAF9-514C7D83B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BE52B-F1D7-4EA9-B493-3D09C0E6D2C8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321A2-9B64-4F5C-AF00-04F2B1AAAD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87AB1-A517-4A4B-9D75-3A2F63714D91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9DE91-6147-40F7-9AC8-B962DF80F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44D7B3-04B7-4FAB-8F83-599C70E33A27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A6DD56A3-6F5E-4A98-917C-237154C1B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67" r:id="rId9"/>
    <p:sldLayoutId id="2147483666" r:id="rId10"/>
    <p:sldLayoutId id="21474836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video" Target="NULL" TargetMode="External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1258888" y="692150"/>
            <a:ext cx="6697662" cy="2160588"/>
          </a:xfrm>
        </p:spPr>
        <p:txBody>
          <a:bodyPr/>
          <a:lstStyle/>
          <a:p>
            <a:pPr algn="ctr" eaLnBrk="1" hangingPunct="1"/>
            <a:r>
              <a:rPr lang="ru-RU" sz="4400" smtClean="0">
                <a:solidFill>
                  <a:schemeClr val="bg1"/>
                </a:solidFill>
              </a:rPr>
              <a:t/>
            </a:r>
            <a:br>
              <a:rPr lang="ru-RU" sz="4400" smtClean="0">
                <a:solidFill>
                  <a:schemeClr val="bg1"/>
                </a:solidFill>
              </a:rPr>
            </a:br>
            <a:r>
              <a:rPr lang="ru-RU" sz="4400" smtClean="0">
                <a:solidFill>
                  <a:schemeClr val="bg1"/>
                </a:solidFill>
              </a:rPr>
              <a:t/>
            </a:r>
            <a:br>
              <a:rPr lang="ru-RU" sz="4400" smtClean="0">
                <a:solidFill>
                  <a:schemeClr val="bg1"/>
                </a:solidFill>
              </a:rPr>
            </a:br>
            <a:r>
              <a:rPr lang="ru-RU" sz="4400" smtClean="0">
                <a:solidFill>
                  <a:schemeClr val="bg1"/>
                </a:solidFill>
              </a:rPr>
              <a:t>Наши соотечественники</a:t>
            </a:r>
            <a:br>
              <a:rPr lang="ru-RU" sz="4400" smtClean="0">
                <a:solidFill>
                  <a:schemeClr val="bg1"/>
                </a:solidFill>
              </a:rPr>
            </a:br>
            <a:r>
              <a:rPr lang="ru-RU" sz="4400" smtClean="0">
                <a:solidFill>
                  <a:schemeClr val="bg1"/>
                </a:solidFill>
              </a:rPr>
              <a:t/>
            </a:r>
            <a:br>
              <a:rPr lang="ru-RU" sz="4400" smtClean="0">
                <a:solidFill>
                  <a:schemeClr val="bg1"/>
                </a:solidFill>
              </a:rPr>
            </a:br>
            <a:endParaRPr lang="ru-RU" sz="4400" i="1" smtClean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3284538"/>
            <a:ext cx="5472112" cy="11890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rgbClr val="C00000"/>
                </a:solidFill>
                <a:latin typeface="Impact"/>
                <a:ea typeface="+mj-ea"/>
                <a:cs typeface="+mj-cs"/>
              </a:rPr>
              <a:t>Щеглов Михаил </a:t>
            </a:r>
            <a:r>
              <a:rPr lang="ru-RU" sz="3200" dirty="0" smtClean="0">
                <a:solidFill>
                  <a:srgbClr val="C00000"/>
                </a:solidFill>
                <a:latin typeface="Impact"/>
                <a:ea typeface="+mj-ea"/>
                <a:cs typeface="+mj-cs"/>
              </a:rPr>
              <a:t>Михайлович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solidFill>
                  <a:srgbClr val="C00000"/>
                </a:solidFill>
                <a:latin typeface="Impact"/>
                <a:ea typeface="+mj-ea"/>
                <a:cs typeface="+mj-cs"/>
              </a:rPr>
              <a:t>(1885-1955)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420938"/>
            <a:ext cx="293370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250825" y="5013325"/>
            <a:ext cx="56165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2060"/>
                </a:solidFill>
                <a:latin typeface="Impact" pitchFamily="34" charset="0"/>
              </a:rPr>
              <a:t>Мальгивская Н.Р.классный руководитель 11 класса</a:t>
            </a:r>
          </a:p>
          <a:p>
            <a:pPr algn="ctr"/>
            <a:r>
              <a:rPr lang="ru-RU">
                <a:solidFill>
                  <a:srgbClr val="002060"/>
                </a:solidFill>
                <a:latin typeface="Impact" pitchFamily="34" charset="0"/>
              </a:rPr>
              <a:t>МБОУ «Восходненская школа имени В.И.Криворотова»</a:t>
            </a:r>
          </a:p>
          <a:p>
            <a:pPr algn="ctr"/>
            <a:r>
              <a:rPr lang="ru-RU">
                <a:solidFill>
                  <a:srgbClr val="002060"/>
                </a:solidFill>
                <a:latin typeface="Impact" pitchFamily="34" charset="0"/>
              </a:rPr>
              <a:t>Красногвардейский район  Республика Крым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150" y="549275"/>
            <a:ext cx="7488238" cy="4318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Иллюстрации к произведениям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0" y="5516563"/>
            <a:ext cx="3095625" cy="1016000"/>
          </a:xfrm>
        </p:spPr>
        <p:txBody>
          <a:bodyPr rtlCol="0">
            <a:normAutofit fontScale="8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Impact"/>
                <a:ea typeface="+mj-ea"/>
                <a:cs typeface="+mj-cs"/>
              </a:rPr>
              <a:t>Л.Н. Толстой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Impact"/>
                <a:ea typeface="+mj-ea"/>
                <a:cs typeface="+mj-cs"/>
              </a:rPr>
              <a:t>р</a:t>
            </a: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Impact"/>
                <a:ea typeface="+mj-ea"/>
                <a:cs typeface="+mj-cs"/>
              </a:rPr>
              <a:t>оман «Анна Каренина»,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Impact"/>
                <a:ea typeface="+mj-ea"/>
                <a:cs typeface="+mj-cs"/>
              </a:rPr>
              <a:t>1914 г., </a:t>
            </a: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Impact"/>
                <a:ea typeface="+mj-ea"/>
                <a:cs typeface="+mj-cs"/>
              </a:rPr>
              <a:t>акварель</a:t>
            </a:r>
            <a:endParaRPr lang="ru-RU" sz="14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196975"/>
            <a:ext cx="381635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196975"/>
            <a:ext cx="446405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508625" y="5516563"/>
            <a:ext cx="331152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Impact"/>
                <a:ea typeface="+mj-ea"/>
                <a:cs typeface="+mj-cs"/>
              </a:rPr>
              <a:t>А.С. Пушкин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Impact"/>
                <a:ea typeface="+mj-ea"/>
                <a:cs typeface="+mj-cs"/>
              </a:rPr>
              <a:t>сказка «Золотой петушок», 1950г., </a:t>
            </a: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Impact"/>
                <a:ea typeface="+mj-ea"/>
                <a:cs typeface="+mj-cs"/>
              </a:rPr>
              <a:t>акварель </a:t>
            </a:r>
            <a:endParaRPr lang="ru-RU" sz="10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287338" y="5727700"/>
            <a:ext cx="7848600" cy="444500"/>
          </a:xfrm>
        </p:spPr>
        <p:txBody>
          <a:bodyPr/>
          <a:lstStyle/>
          <a:p>
            <a:pPr eaLnBrk="1" hangingPunct="1"/>
            <a:r>
              <a:rPr lang="ru-RU" sz="2000" smtClean="0"/>
              <a:t>«У памятника затопленным кораблям»                                    « Во дворе»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650" y="476250"/>
            <a:ext cx="7543800" cy="577850"/>
          </a:xfrm>
        </p:spPr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Impact"/>
                <a:ea typeface="+mj-ea"/>
                <a:cs typeface="+mj-cs"/>
              </a:rPr>
              <a:t> </a:t>
            </a:r>
            <a: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Impact"/>
                <a:ea typeface="+mj-ea"/>
                <a:cs typeface="+mj-cs"/>
              </a:rPr>
              <a:t>К</a:t>
            </a:r>
            <a:r>
              <a:rPr lang="ru-RU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Impact"/>
                <a:ea typeface="+mj-ea"/>
                <a:cs typeface="+mj-cs"/>
              </a:rPr>
              <a:t>рымские пейзажи</a:t>
            </a:r>
            <a:endParaRPr lang="ru-RU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96975"/>
            <a:ext cx="3743325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196975"/>
            <a:ext cx="4465637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539750" y="1628775"/>
            <a:ext cx="8064500" cy="1600200"/>
          </a:xfrm>
        </p:spPr>
        <p:txBody>
          <a:bodyPr/>
          <a:lstStyle/>
          <a:p>
            <a:pPr algn="ctr" eaLnBrk="1" hangingPunct="1"/>
            <a:r>
              <a:rPr lang="ru-RU" sz="3200" smtClean="0"/>
              <a:t>Ребята, посещайте музеи, выставки, картинные галереи и вернисажи.</a:t>
            </a:r>
            <a:br>
              <a:rPr lang="ru-RU" sz="3200" smtClean="0"/>
            </a:br>
            <a:r>
              <a:rPr lang="ru-RU" sz="3200" smtClean="0"/>
              <a:t>Развивайте себя духовно и эстетически. Цените культурное наследие наших соотечественников.</a:t>
            </a: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3924300" y="4941888"/>
            <a:ext cx="1566863" cy="70961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3429000"/>
            <a:ext cx="19431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260350"/>
            <a:ext cx="6781800" cy="2889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620713"/>
            <a:ext cx="8642350" cy="5616575"/>
          </a:xfrm>
        </p:spPr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            </a:t>
            </a:r>
            <a:r>
              <a:rPr lang="ru-RU" b="1" i="1" dirty="0" smtClean="0">
                <a:solidFill>
                  <a:srgbClr val="C00000"/>
                </a:solidFill>
              </a:rPr>
              <a:t>Щеглов  М.М. </a:t>
            </a:r>
            <a:r>
              <a:rPr lang="ru-RU" b="1" i="1" dirty="0" smtClean="0"/>
              <a:t> </a:t>
            </a:r>
            <a:r>
              <a:rPr lang="ru-RU" b="1" dirty="0" smtClean="0"/>
              <a:t>-русский и советский художник-график.  Замечательный иллюстратор.  Работы мастера хранятся в Томском областном и Симферопольском художественных музеях  и частных коллекциях.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Родился в Самаре.  Детство провёл в Сибири, где его отец работал на Транссибирской магистрали.  Окончил в Красноярске гимназию, Строгановское художественное училище.                                               С 1906-1913 годы жил и работал учителем рисования в Томске.   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Результатом многочисленных поездок по Сибири явилась серия акварелей «Из жизни остяков» и «Сибирские типы», изданная  </a:t>
            </a:r>
            <a:r>
              <a:rPr lang="ru-RU" b="1" dirty="0" err="1" smtClean="0"/>
              <a:t>П.И.Макушиным</a:t>
            </a:r>
            <a:r>
              <a:rPr lang="ru-RU" b="1" dirty="0" smtClean="0"/>
              <a:t> в виде открыток.  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В мае 1913 года художник уехал в Томск, жил в Рыбинске,                  в Симферополе (1023-1925), Харькове. </a:t>
            </a:r>
            <a:r>
              <a:rPr lang="ru-RU" b="1" dirty="0"/>
              <a:t> </a:t>
            </a:r>
            <a:r>
              <a:rPr lang="ru-RU" b="1" dirty="0" smtClean="0"/>
              <a:t>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Осенью 1941 года в составе группы художников Центр России  и Украины был эвакуирован в Томск.  Работал над выпуском          1-е дни войны «Окон ТАСС</a:t>
            </a:r>
            <a:r>
              <a:rPr lang="ru-RU" b="1" smtClean="0"/>
              <a:t>», газеты-плаката «За</a:t>
            </a:r>
            <a:r>
              <a:rPr lang="ru-RU" b="1" dirty="0" smtClean="0"/>
              <a:t> Родину».  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После войны жил и работал в Симферополе,  где и скончался             5 октября 1955 года.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06363"/>
            <a:ext cx="792162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6659563" y="5300663"/>
            <a:ext cx="609600" cy="609600"/>
          </a:xfrm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124075" y="249238"/>
            <a:ext cx="4535488" cy="719137"/>
          </a:xfrm>
        </p:spPr>
        <p:txBody>
          <a:bodyPr/>
          <a:lstStyle/>
          <a:p>
            <a:pPr algn="ctr" eaLnBrk="1" hangingPunct="1"/>
            <a:r>
              <a:rPr lang="ru-RU" sz="3200" smtClean="0"/>
              <a:t>Серия  карикатур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968375"/>
            <a:ext cx="2808287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" y="944563"/>
            <a:ext cx="311467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981075"/>
            <a:ext cx="2951163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hape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76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28302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video>
              <p:cMediaNode vol="24528" numSld="999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2700338" y="404813"/>
            <a:ext cx="4103687" cy="579437"/>
          </a:xfrm>
        </p:spPr>
        <p:txBody>
          <a:bodyPr/>
          <a:lstStyle/>
          <a:p>
            <a:pPr algn="ctr" eaLnBrk="1" hangingPunct="1"/>
            <a:r>
              <a:rPr lang="ru-RU" sz="3200" smtClean="0"/>
              <a:t>Пьяная серия</a:t>
            </a: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762000" y="3213100"/>
            <a:ext cx="7543800" cy="1358900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8163" y="1296988"/>
            <a:ext cx="3078162" cy="486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13" y="908050"/>
            <a:ext cx="287655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908050"/>
            <a:ext cx="2827338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1260475" y="404813"/>
            <a:ext cx="6781800" cy="647700"/>
          </a:xfrm>
        </p:spPr>
        <p:txBody>
          <a:bodyPr/>
          <a:lstStyle/>
          <a:p>
            <a:pPr algn="ctr" eaLnBrk="1" hangingPunct="1"/>
            <a:r>
              <a:rPr lang="ru-RU" sz="3200" smtClean="0"/>
              <a:t>Антитабачная серия</a:t>
            </a:r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 l="7137" r="13461"/>
          <a:stretch>
            <a:fillRect/>
          </a:stretch>
        </p:blipFill>
        <p:spPr bwMode="auto">
          <a:xfrm>
            <a:off x="900113" y="1052513"/>
            <a:ext cx="3500437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052513"/>
            <a:ext cx="35464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1198563" y="404813"/>
            <a:ext cx="6781800" cy="1014412"/>
          </a:xfrm>
        </p:spPr>
        <p:txBody>
          <a:bodyPr/>
          <a:lstStyle/>
          <a:p>
            <a:pPr algn="ctr" eaLnBrk="1" hangingPunct="1"/>
            <a:r>
              <a:rPr lang="ru-RU" sz="3200" smtClean="0"/>
              <a:t>Дореволюционные карикатуры. Студенты 100 лет назад</a:t>
            </a: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808038" y="2565400"/>
            <a:ext cx="7543800" cy="14509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28775"/>
            <a:ext cx="287972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 l="51204"/>
          <a:stretch>
            <a:fillRect/>
          </a:stretch>
        </p:blipFill>
        <p:spPr bwMode="auto">
          <a:xfrm>
            <a:off x="5940425" y="1628775"/>
            <a:ext cx="2916238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/>
          <a:srcRect r="51843" b="3651"/>
          <a:stretch>
            <a:fillRect/>
          </a:stretch>
        </p:blipFill>
        <p:spPr bwMode="auto">
          <a:xfrm>
            <a:off x="3059113" y="1484313"/>
            <a:ext cx="28575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1116013" y="404813"/>
            <a:ext cx="6781800" cy="582612"/>
          </a:xfrm>
        </p:spPr>
        <p:txBody>
          <a:bodyPr/>
          <a:lstStyle/>
          <a:p>
            <a:pPr algn="ctr" eaLnBrk="1" hangingPunct="1"/>
            <a:r>
              <a:rPr lang="ru-RU" sz="3200" smtClean="0"/>
              <a:t>Газета-плакат «За Родину»</a:t>
            </a:r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952500" y="1412875"/>
            <a:ext cx="7543800" cy="8715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981075"/>
            <a:ext cx="38893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981075"/>
            <a:ext cx="41052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814388" y="328613"/>
            <a:ext cx="6781800" cy="652462"/>
          </a:xfrm>
        </p:spPr>
        <p:txBody>
          <a:bodyPr/>
          <a:lstStyle/>
          <a:p>
            <a:pPr algn="ctr" eaLnBrk="1" hangingPunct="1"/>
            <a:r>
              <a:rPr lang="ru-RU" sz="3200" smtClean="0"/>
              <a:t>1-е дни войны «Окон ТАСС»</a:t>
            </a: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762000" y="2420938"/>
            <a:ext cx="7543800" cy="21510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052513"/>
            <a:ext cx="416877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052513"/>
            <a:ext cx="410527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476250"/>
            <a:ext cx="7129462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163</TotalTime>
  <Words>210</Words>
  <Application>Microsoft Office PowerPoint</Application>
  <PresentationFormat>Экран (4:3)</PresentationFormat>
  <Paragraphs>28</Paragraphs>
  <Slides>12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Impact</vt:lpstr>
      <vt:lpstr>Times New Roman</vt:lpstr>
      <vt:lpstr>Calibri</vt:lpstr>
      <vt:lpstr>NewsPrint</vt:lpstr>
      <vt:lpstr>NewsPrint</vt:lpstr>
      <vt:lpstr>NewsPrint</vt:lpstr>
      <vt:lpstr>NewsPrint</vt:lpstr>
      <vt:lpstr>NewsPrint</vt:lpstr>
      <vt:lpstr>  Наши соотечественники  </vt:lpstr>
      <vt:lpstr>Слайд 2</vt:lpstr>
      <vt:lpstr>Серия  карикатур</vt:lpstr>
      <vt:lpstr>Пьяная серия</vt:lpstr>
      <vt:lpstr>Антитабачная серия</vt:lpstr>
      <vt:lpstr>Дореволюционные карикатуры. Студенты 100 лет назад</vt:lpstr>
      <vt:lpstr>Газета-плакат «За Родину»</vt:lpstr>
      <vt:lpstr>1-е дни войны «Окон ТАСС»</vt:lpstr>
      <vt:lpstr>Слайд 9</vt:lpstr>
      <vt:lpstr>Иллюстрации к произведениям</vt:lpstr>
      <vt:lpstr>«У памятника затопленным кораблям»                                    « Во дворе»</vt:lpstr>
      <vt:lpstr>Ребята, посещайте музеи, выставки, картинные галереи и вернисажи. Развивайте себя духовно и эстетически. Цените культурное наследие наших соотечественников.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соотечественники</dc:title>
  <dc:creator>Натали</dc:creator>
  <cp:lastModifiedBy>ВОСХОД2</cp:lastModifiedBy>
  <cp:revision>20</cp:revision>
  <dcterms:created xsi:type="dcterms:W3CDTF">2020-09-27T10:53:45Z</dcterms:created>
  <dcterms:modified xsi:type="dcterms:W3CDTF">2020-11-21T13:58:54Z</dcterms:modified>
</cp:coreProperties>
</file>