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74" r:id="rId11"/>
    <p:sldId id="275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E70F2-41AF-438A-9A34-860A51177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EA60B4-05AC-4455-94AF-26B4A1CD8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9F7269-0862-466B-9F95-896F5FF3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DF8EE-1185-4E5E-A198-FCA749B8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41D1CF-594B-434C-B1E7-12933073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9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F1AAF-A3B3-481A-9F55-826B203F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1C4D56-8E04-4564-9A26-DC061C886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1175BD-AD47-45D3-8AC5-54309ACC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B7401-F869-423D-8061-9D755312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52AC8-479C-4923-824C-8F117AFA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9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E52F7F-E5BA-436C-94EF-BDC3C50BD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2A5F79-4C55-4A56-AE7D-3496C14EE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53CEA7-FF90-4C75-B6FD-32726375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903C9-763D-4D1E-9BDB-06B36CF0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57087-7F51-4DA7-83F3-D520CB86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4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E598-9993-42CD-ADED-53EE05A28E15}" type="datetimeFigureOut">
              <a:rPr lang="ru-RU" smtClean="0">
                <a:solidFill>
                  <a:srgbClr val="04617B"/>
                </a:solidFill>
              </a:rPr>
              <a:pPr/>
              <a:t>29.10.2024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39C9-D5A9-40D3-9AD5-50615BDC524C}" type="slidenum">
              <a:rPr lang="ru-RU" smtClean="0">
                <a:solidFill>
                  <a:srgbClr val="04617B"/>
                </a:solidFill>
              </a:rPr>
              <a:pPr/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4683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BA9BD-3945-4E2F-9C0A-47590DA6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69915-3FD0-4E08-9945-EC42F2C91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D923A3-D951-4CFA-A1F7-6D9A3989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EC1D8-644C-4043-A966-D9DE4600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07559-C0C8-42E4-9788-E0E95D58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9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4B199-CBC2-40E6-A2E8-5F7A39ED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29C580-3598-4CDB-83E3-40B5CA28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0014F-F44E-4F93-AC35-FAE9D525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B689C-7046-4553-B4E9-410E42AD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4E1DA-7A3D-4162-86E4-EE4A36B2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3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32AD1-D33F-4C22-B553-02ACDF2C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CD039-77CE-45D8-9FA1-D92D0B190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F8759D-194C-4F0F-9168-2EA124CF6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0C519C-BF5E-4508-BD81-E95E6746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73A3FC-1059-486E-98AD-1938343E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3B4A0-17A0-43C0-A1D7-442CA397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1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3F7D0-11C3-404A-857E-A00A5D8E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462073-4E92-4669-AC34-327965CD9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091BF2-5DBB-4754-B8F0-A7847E549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60D927-44CF-4D53-823B-5C2F67BEE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ABADBB-E605-4CA6-A616-E895677E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35DB38-1192-4408-8DD7-07BE7B05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D28311-E7C6-4C5C-8901-BDCA6BB4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408730-753A-489D-8095-9BDE8078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6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A3EE6-13C7-435C-A87E-0A514BF3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FFBA65-5C97-484D-85FD-52323495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D83137-F855-4878-996F-856E3CAE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6983FC-A326-4B70-9AB3-CE338567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F654F6-06C3-4A6F-8479-B89BAA08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6BA4FD-D5AD-4BA2-B10C-DDFA758F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C17DA5-5308-458F-8EE6-C5B4A291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1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5C24A-3D6C-4266-BD3F-DF403317C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0D8B2-940C-4E80-BBAE-6F8C7FBC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0C84F9-26FF-4308-9431-8B72356D4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34441A-5DE7-4267-A013-802B0E45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B23805-4F21-43BC-833C-555D423A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1A5E87-2DCF-491F-804A-712FFF81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4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1F67F-A550-4E60-8FC3-3C4EE48F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F123C3-96DB-402C-A8B1-79DF18F11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BA52A8-4165-4E67-AFE0-29E6FC6D0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C568AA-F941-404E-8C5D-B6357DFA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C683B-35D9-4F7C-9F14-1C3C2C36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AA3E16-6089-4A76-914E-AA70332F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4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31DE5-4B38-4363-AA9E-6993C200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EBD092-C85C-4EE8-BC10-8688F9CDD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62DF8D-9DDF-4F46-8523-7D5ACD21A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081C-1A12-49E7-BADB-0039305046D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363E0-76CC-4132-9102-C9CDC6BD3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B6191C-C1EC-4741-8D86-356B3CE3E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81D0-DF25-4394-B9D0-157A90F18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3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40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48.wmf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wmf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1.bin"/><Relationship Id="rId3" Type="http://schemas.openxmlformats.org/officeDocument/2006/relationships/image" Target="../media/image50.wmf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57.wmf"/><Relationship Id="rId25" Type="http://schemas.openxmlformats.org/officeDocument/2006/relationships/image" Target="../media/image61.wmf"/><Relationship Id="rId33" Type="http://schemas.openxmlformats.org/officeDocument/2006/relationships/image" Target="../media/image65.wmf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63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4.wmf"/><Relationship Id="rId24" Type="http://schemas.openxmlformats.org/officeDocument/2006/relationships/oleObject" Target="../embeddings/oleObject30.bin"/><Relationship Id="rId32" Type="http://schemas.openxmlformats.org/officeDocument/2006/relationships/oleObject" Target="../embeddings/oleObject34.bin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23" Type="http://schemas.openxmlformats.org/officeDocument/2006/relationships/image" Target="../media/image60.wmf"/><Relationship Id="rId28" Type="http://schemas.openxmlformats.org/officeDocument/2006/relationships/oleObject" Target="../embeddings/oleObject32.bin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58.wmf"/><Relationship Id="rId31" Type="http://schemas.openxmlformats.org/officeDocument/2006/relationships/image" Target="../media/image64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62.wmf"/><Relationship Id="rId30" Type="http://schemas.openxmlformats.org/officeDocument/2006/relationships/oleObject" Target="../embeddings/oleObject33.bin"/><Relationship Id="rId8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12" Type="http://schemas.openxmlformats.org/officeDocument/2006/relationships/slide" Target="slide19.xml"/><Relationship Id="rId17" Type="http://schemas.openxmlformats.org/officeDocument/2006/relationships/image" Target="../media/image73.png"/><Relationship Id="rId2" Type="http://schemas.openxmlformats.org/officeDocument/2006/relationships/slide" Target="slide14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5" Type="http://schemas.openxmlformats.org/officeDocument/2006/relationships/image" Target="../media/image72.png"/><Relationship Id="rId10" Type="http://schemas.openxmlformats.org/officeDocument/2006/relationships/slide" Target="slide18.xml"/><Relationship Id="rId4" Type="http://schemas.openxmlformats.org/officeDocument/2006/relationships/slide" Target="slide15.xml"/><Relationship Id="rId9" Type="http://schemas.openxmlformats.org/officeDocument/2006/relationships/image" Target="../media/image69.png"/><Relationship Id="rId1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12" Type="http://schemas.openxmlformats.org/officeDocument/2006/relationships/slide" Target="slide13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42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3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slide" Target="slide13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83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5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83.png"/><Relationship Id="rId2" Type="http://schemas.openxmlformats.org/officeDocument/2006/relationships/image" Target="../media/image770.png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27.png"/><Relationship Id="rId21" Type="http://schemas.openxmlformats.org/officeDocument/2006/relationships/slide" Target="slide13.xml"/><Relationship Id="rId7" Type="http://schemas.openxmlformats.org/officeDocument/2006/relationships/image" Target="../media/image970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26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image" Target="../media/image130.png"/><Relationship Id="rId24" Type="http://schemas.openxmlformats.org/officeDocument/2006/relationships/image" Target="../media/image141.png"/><Relationship Id="rId5" Type="http://schemas.openxmlformats.org/officeDocument/2006/relationships/image" Target="../media/image129.png"/><Relationship Id="rId15" Type="http://schemas.openxmlformats.org/officeDocument/2006/relationships/image" Target="../media/image134.png"/><Relationship Id="rId23" Type="http://schemas.openxmlformats.org/officeDocument/2006/relationships/image" Target="../media/image140.png"/><Relationship Id="rId10" Type="http://schemas.openxmlformats.org/officeDocument/2006/relationships/image" Target="../media/image1000.png"/><Relationship Id="rId19" Type="http://schemas.openxmlformats.org/officeDocument/2006/relationships/image" Target="../media/image138.png"/><Relationship Id="rId4" Type="http://schemas.openxmlformats.org/officeDocument/2006/relationships/image" Target="../media/image128.png"/><Relationship Id="rId9" Type="http://schemas.openxmlformats.org/officeDocument/2006/relationships/image" Target="../media/image990.png"/><Relationship Id="rId14" Type="http://schemas.openxmlformats.org/officeDocument/2006/relationships/image" Target="../media/image133.png"/><Relationship Id="rId22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64.png"/><Relationship Id="rId3" Type="http://schemas.openxmlformats.org/officeDocument/2006/relationships/image" Target="../media/image143.pn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3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83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23" Type="http://schemas.openxmlformats.org/officeDocument/2006/relationships/slide" Target="slide13.xml"/><Relationship Id="rId28" Type="http://schemas.openxmlformats.org/officeDocument/2006/relationships/image" Target="../media/image166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26" Type="http://schemas.openxmlformats.org/officeDocument/2006/relationships/image" Target="../media/image193.png"/><Relationship Id="rId3" Type="http://schemas.openxmlformats.org/officeDocument/2006/relationships/image" Target="../media/image170.png"/><Relationship Id="rId21" Type="http://schemas.openxmlformats.org/officeDocument/2006/relationships/image" Target="../media/image188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5" Type="http://schemas.openxmlformats.org/officeDocument/2006/relationships/image" Target="../media/image192.png"/><Relationship Id="rId2" Type="http://schemas.openxmlformats.org/officeDocument/2006/relationships/image" Target="../media/image169.png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24" Type="http://schemas.openxmlformats.org/officeDocument/2006/relationships/image" Target="../media/image191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23" Type="http://schemas.openxmlformats.org/officeDocument/2006/relationships/image" Target="../media/image190.png"/><Relationship Id="rId28" Type="http://schemas.openxmlformats.org/officeDocument/2006/relationships/slide" Target="slide13.xml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Relationship Id="rId27" Type="http://schemas.openxmlformats.org/officeDocument/2006/relationships/image" Target="../media/image1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ztest.ru/exam?idexam=30" TargetMode="External"/><Relationship Id="rId2" Type="http://schemas.openxmlformats.org/officeDocument/2006/relationships/hyperlink" Target="http://mathege.ru/or/ege/Mai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eshuege.ru/" TargetMode="External"/><Relationship Id="rId5" Type="http://schemas.openxmlformats.org/officeDocument/2006/relationships/hyperlink" Target="http://alexlarin.net/ege14.html" TargetMode="External"/><Relationship Id="rId4" Type="http://schemas.openxmlformats.org/officeDocument/2006/relationships/hyperlink" Target="http://egeurok.ru/generators/ege_matem_2014/generator_variantov_ege_matem_2014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A9FD8-BFB1-4F82-A964-26178D5A2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Подготовка к ЕГЭ по математике.</a:t>
            </a:r>
            <a:b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Тригонометрия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1B6B3-BD36-40F1-9C2E-08B873CF4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5844987"/>
            <a:ext cx="9144000" cy="542365"/>
          </a:xfrm>
        </p:spPr>
        <p:txBody>
          <a:bodyPr/>
          <a:lstStyle/>
          <a:p>
            <a:pPr algn="r"/>
            <a:r>
              <a:rPr lang="ru-RU" dirty="0"/>
              <a:t>Выполнил: учитель математики Кузьмин Вадим Анатольевич</a:t>
            </a:r>
          </a:p>
        </p:txBody>
      </p:sp>
    </p:spTree>
    <p:extLst>
      <p:ext uri="{BB962C8B-B14F-4D97-AF65-F5344CB8AC3E}">
        <p14:creationId xmlns:p14="http://schemas.microsoft.com/office/powerpoint/2010/main" val="251150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56854" y="280997"/>
            <a:ext cx="9878291" cy="12469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Простейшие тригонометрические уравнения.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497534" y="3553307"/>
            <a:ext cx="3720920" cy="57150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Частные случаи</a:t>
            </a:r>
            <a:r>
              <a:rPr lang="en-US" sz="1800" dirty="0">
                <a:latin typeface="Times" panose="0202060306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13175" y="1800216"/>
          <a:ext cx="1412562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58720" imgH="177480" progId="Equation.3">
                  <p:embed/>
                </p:oleObj>
              </mc:Choice>
              <mc:Fallback>
                <p:oleObj name="Формула" r:id="rId2" imgW="558720" imgH="177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175" y="1800216"/>
                        <a:ext cx="1412562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654344" y="2437074"/>
          <a:ext cx="393022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1815840" imgH="457200" progId="Equation.3">
                  <p:embed/>
                </p:oleObj>
              </mc:Choice>
              <mc:Fallback>
                <p:oleObj name="Уравнение" r:id="rId4" imgW="1815840" imgH="457200" progId="Equation.3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344" y="2437074"/>
                        <a:ext cx="393022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52672" y="4292642"/>
          <a:ext cx="1302322" cy="40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545760" imgH="177480" progId="Equation.3">
                  <p:embed/>
                </p:oleObj>
              </mc:Choice>
              <mc:Fallback>
                <p:oleObj name="Формула" r:id="rId6" imgW="545760" imgH="17748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672" y="4292642"/>
                        <a:ext cx="1302322" cy="407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338358" y="4935584"/>
          <a:ext cx="1736430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812520" imgH="203040" progId="Equation.3">
                  <p:embed/>
                </p:oleObj>
              </mc:Choice>
              <mc:Fallback>
                <p:oleObj name="Формула" r:id="rId8" imgW="812520" imgH="203040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58" y="4935584"/>
                        <a:ext cx="1736430" cy="500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5124439" y="4292642"/>
          <a:ext cx="1364337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520560" imgH="177480" progId="Equation.3">
                  <p:embed/>
                </p:oleObj>
              </mc:Choice>
              <mc:Fallback>
                <p:oleObj name="Формула" r:id="rId10" imgW="520560" imgH="177480" progId="Equation.3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39" y="4292642"/>
                        <a:ext cx="1364337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7624769" y="4292642"/>
          <a:ext cx="1364337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622080" imgH="177480" progId="Equation.3">
                  <p:embed/>
                </p:oleObj>
              </mc:Choice>
              <mc:Fallback>
                <p:oleObj name="Формула" r:id="rId12" imgW="622080" imgH="177480" progId="Equation.3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9" y="4292642"/>
                        <a:ext cx="1364337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4838688" y="4792708"/>
          <a:ext cx="1800446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1143000" imgH="393480" progId="Equation.3">
                  <p:embed/>
                </p:oleObj>
              </mc:Choice>
              <mc:Fallback>
                <p:oleObj name="Формула" r:id="rId14" imgW="1143000" imgH="393480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688" y="4792708"/>
                        <a:ext cx="1800446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7267580" y="4792708"/>
          <a:ext cx="1932074" cy="69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1257120" imgH="393480" progId="Equation.3">
                  <p:embed/>
                </p:oleObj>
              </mc:Choice>
              <mc:Fallback>
                <p:oleObj name="Формула" r:id="rId16" imgW="1257120" imgH="393480" progId="Equation.3">
                  <p:embed/>
                  <p:pic>
                    <p:nvPicPr>
                      <p:cNvPr id="1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80" y="4792708"/>
                        <a:ext cx="1932074" cy="696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2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20039"/>
            <a:ext cx="10626436" cy="145320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Простейшие тригонометрические уравнения.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quarter" idx="13"/>
          </p:nvPr>
        </p:nvSpPr>
        <p:spPr>
          <a:xfrm>
            <a:off x="3852411" y="3442855"/>
            <a:ext cx="4286280" cy="571504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Частные случаи</a:t>
            </a:r>
            <a:r>
              <a:rPr lang="en-US" b="1" i="1" dirty="0"/>
              <a:t>:</a:t>
            </a:r>
            <a:endParaRPr lang="ru-RU" b="1" i="1" dirty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046231" y="2032364"/>
          <a:ext cx="1701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83920" imgH="139680" progId="Equation.3">
                  <p:embed/>
                </p:oleObj>
              </mc:Choice>
              <mc:Fallback>
                <p:oleObj name="Формула" r:id="rId2" imgW="583920" imgH="139680" progId="Equation.3">
                  <p:embed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231" y="2032364"/>
                        <a:ext cx="1701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4207232" y="2669745"/>
          <a:ext cx="3576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612800" imgH="203040" progId="Equation.3">
                  <p:embed/>
                </p:oleObj>
              </mc:Choice>
              <mc:Fallback>
                <p:oleObj name="Формула" r:id="rId4" imgW="1612800" imgH="203040" progId="Equation.3">
                  <p:embed/>
                  <p:pic>
                    <p:nvPicPr>
                      <p:cNvPr id="39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232" y="2669745"/>
                        <a:ext cx="35766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531630" y="4228669"/>
          <a:ext cx="15700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571320" imgH="177480" progId="Equation.3">
                  <p:embed/>
                </p:oleObj>
              </mc:Choice>
              <mc:Fallback>
                <p:oleObj name="Формула" r:id="rId6" imgW="571320" imgH="177480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630" y="4228669"/>
                        <a:ext cx="1570038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423651" y="4728739"/>
          <a:ext cx="2071702" cy="7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066680" imgH="393480" progId="Equation.3">
                  <p:embed/>
                </p:oleObj>
              </mc:Choice>
              <mc:Fallback>
                <p:oleObj name="Формула" r:id="rId8" imgW="1066680" imgH="393480" progId="Equation.3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651" y="4728739"/>
                        <a:ext cx="2071702" cy="76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5100206" y="4228669"/>
          <a:ext cx="16478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545760" imgH="177480" progId="Equation.3">
                  <p:embed/>
                </p:oleObj>
              </mc:Choice>
              <mc:Fallback>
                <p:oleObj name="Формула" r:id="rId10" imgW="545760" imgH="177480" progId="Equation.3">
                  <p:embed/>
                  <p:pic>
                    <p:nvPicPr>
                      <p:cNvPr id="39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206" y="4228669"/>
                        <a:ext cx="16478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7606868" y="4228669"/>
          <a:ext cx="16367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647640" imgH="177480" progId="Equation.3">
                  <p:embed/>
                </p:oleObj>
              </mc:Choice>
              <mc:Fallback>
                <p:oleObj name="Формула" r:id="rId12" imgW="647640" imgH="177480" progId="Equation.3">
                  <p:embed/>
                  <p:pic>
                    <p:nvPicPr>
                      <p:cNvPr id="39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6868" y="4228669"/>
                        <a:ext cx="16367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109855" y="333490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114120" imgH="215640" progId="Equation.3">
                  <p:embed/>
                </p:oleObj>
              </mc:Choice>
              <mc:Fallback>
                <p:oleObj name="Формула" r:id="rId14" imgW="114120" imgH="215640" progId="Equation.3">
                  <p:embed/>
                  <p:pic>
                    <p:nvPicPr>
                      <p:cNvPr id="15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855" y="3334905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5095298" y="4911425"/>
          <a:ext cx="1612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888840" imgH="203040" progId="Equation.3">
                  <p:embed/>
                </p:oleObj>
              </mc:Choice>
              <mc:Fallback>
                <p:oleObj name="Формула" r:id="rId16" imgW="888840" imgH="203040" progId="Equation.3">
                  <p:embed/>
                  <p:pic>
                    <p:nvPicPr>
                      <p:cNvPr id="39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298" y="4911425"/>
                        <a:ext cx="1612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7405256" y="4897006"/>
          <a:ext cx="19780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8" imgW="1117440" imgH="203040" progId="Equation.3">
                  <p:embed/>
                </p:oleObj>
              </mc:Choice>
              <mc:Fallback>
                <p:oleObj name="Формула" r:id="rId18" imgW="1117440" imgH="203040" progId="Equation.3">
                  <p:embed/>
                  <p:pic>
                    <p:nvPicPr>
                      <p:cNvPr id="39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256" y="4897006"/>
                        <a:ext cx="19780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852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6310" y="401782"/>
            <a:ext cx="8490143" cy="165104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Простейшие тригонометрические уравнения.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3"/>
          </p:nvPr>
        </p:nvSpPr>
        <p:spPr>
          <a:xfrm>
            <a:off x="692150" y="3540106"/>
            <a:ext cx="428628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Частные случаи</a:t>
            </a:r>
            <a:r>
              <a:rPr lang="en-US" sz="2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ru-RU" sz="24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151076" y="2562052"/>
          <a:ext cx="13684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69800" imgH="177480" progId="Equation.3">
                  <p:embed/>
                </p:oleObj>
              </mc:Choice>
              <mc:Fallback>
                <p:oleObj name="Формула" r:id="rId2" imgW="469800" imgH="17748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6" y="2562052"/>
                        <a:ext cx="13684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342246" y="3059173"/>
          <a:ext cx="29860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346040" imgH="203040" progId="Equation.3">
                  <p:embed/>
                </p:oleObj>
              </mc:Choice>
              <mc:Fallback>
                <p:oleObj name="Формула" r:id="rId4" imgW="1346040" imgH="20304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246" y="3059173"/>
                        <a:ext cx="29860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048524" y="4134950"/>
          <a:ext cx="12573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457200" imgH="203040" progId="Equation.3">
                  <p:embed/>
                </p:oleObj>
              </mc:Choice>
              <mc:Fallback>
                <p:oleObj name="Формула" r:id="rId6" imgW="457200" imgH="203040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524" y="4134950"/>
                        <a:ext cx="12573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92150" y="4727591"/>
          <a:ext cx="200026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812520" imgH="203040" progId="Equation.3">
                  <p:embed/>
                </p:oleObj>
              </mc:Choice>
              <mc:Fallback>
                <p:oleObj name="Формула" r:id="rId8" imgW="812520" imgH="203040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4727591"/>
                        <a:ext cx="2000264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241675" y="4080670"/>
          <a:ext cx="13033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0" imgW="431640" imgH="203040" progId="Equation.3">
                  <p:embed/>
                </p:oleObj>
              </mc:Choice>
              <mc:Fallback>
                <p:oleObj name="Уравнение" r:id="rId10" imgW="431640" imgH="2030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4080670"/>
                        <a:ext cx="13033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48524" y="5598369"/>
          <a:ext cx="13477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533160" imgH="203040" progId="Equation.3">
                  <p:embed/>
                </p:oleObj>
              </mc:Choice>
              <mc:Fallback>
                <p:oleObj name="Формула" r:id="rId12" imgW="533160" imgH="2030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524" y="5598369"/>
                        <a:ext cx="134778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2925763" y="4620436"/>
          <a:ext cx="19351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4" imgW="1066680" imgH="393480" progId="Equation.3">
                  <p:embed/>
                </p:oleObj>
              </mc:Choice>
              <mc:Fallback>
                <p:oleObj name="Уравнение" r:id="rId14" imgW="1066680" imgH="393480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4620436"/>
                        <a:ext cx="193516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2887692" y="5429250"/>
          <a:ext cx="209073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6" imgW="1180800" imgH="393480" progId="Equation.3">
                  <p:embed/>
                </p:oleObj>
              </mc:Choice>
              <mc:Fallback>
                <p:oleObj name="Уравнение" r:id="rId16" imgW="1180800" imgH="393480" progId="Equation.3">
                  <p:embed/>
                  <p:pic>
                    <p:nvPicPr>
                      <p:cNvPr id="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92" y="5429250"/>
                        <a:ext cx="209073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5860473" y="2757055"/>
            <a:ext cx="0" cy="369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2"/>
          <p:cNvSpPr txBox="1">
            <a:spLocks/>
          </p:cNvSpPr>
          <p:nvPr/>
        </p:nvSpPr>
        <p:spPr>
          <a:xfrm>
            <a:off x="6600175" y="3462459"/>
            <a:ext cx="4286280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Частные случаи</a:t>
            </a:r>
            <a:r>
              <a:rPr lang="en-US" dirty="0"/>
              <a:t>:</a:t>
            </a:r>
            <a:endParaRPr lang="ru-RU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7945227" y="2423540"/>
          <a:ext cx="15525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8" imgW="533160" imgH="177480" progId="Equation.3">
                  <p:embed/>
                </p:oleObj>
              </mc:Choice>
              <mc:Fallback>
                <p:oleObj name="Формула" r:id="rId18" imgW="533160" imgH="177480" progId="Equation.3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227" y="2423540"/>
                        <a:ext cx="15525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7073703" y="2969919"/>
          <a:ext cx="31543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0" imgW="1422360" imgH="203040" progId="Equation.3">
                  <p:embed/>
                </p:oleObj>
              </mc:Choice>
              <mc:Fallback>
                <p:oleObj name="Формула" r:id="rId20" imgW="1422360" imgH="203040" progId="Equation.3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703" y="2969919"/>
                        <a:ext cx="31543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340278" y="4049266"/>
          <a:ext cx="14668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2" imgW="533160" imgH="203040" progId="Equation.3">
                  <p:embed/>
                </p:oleObj>
              </mc:Choice>
              <mc:Fallback>
                <p:oleObj name="Уравнение" r:id="rId22" imgW="533160" imgH="203040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278" y="4049266"/>
                        <a:ext cx="14668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6030222" y="4643718"/>
          <a:ext cx="1781582" cy="65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4" imgW="1066680" imgH="393480" progId="Equation.3">
                  <p:embed/>
                </p:oleObj>
              </mc:Choice>
              <mc:Fallback>
                <p:oleObj name="Формула" r:id="rId24" imgW="1066680" imgH="393480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222" y="4643718"/>
                        <a:ext cx="1781582" cy="657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6066857" y="5598369"/>
          <a:ext cx="1531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6" imgW="507960" imgH="203040" progId="Equation.3">
                  <p:embed/>
                </p:oleObj>
              </mc:Choice>
              <mc:Fallback>
                <p:oleObj name="Формула" r:id="rId26" imgW="507960" imgH="203040" progId="Equation.3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857" y="5598369"/>
                        <a:ext cx="15319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9320973" y="3973040"/>
          <a:ext cx="15081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8" imgW="596880" imgH="203040" progId="Equation.3">
                  <p:embed/>
                </p:oleObj>
              </mc:Choice>
              <mc:Fallback>
                <p:oleObj name="Уравнение" r:id="rId28" imgW="596880" imgH="203040" progId="Equation.3">
                  <p:embed/>
                  <p:pic>
                    <p:nvPicPr>
                      <p:cNvPr id="2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0973" y="3973040"/>
                        <a:ext cx="15081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9182955" y="4571208"/>
          <a:ext cx="193516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30" imgW="1066680" imgH="393480" progId="Equation.3">
                  <p:embed/>
                </p:oleObj>
              </mc:Choice>
              <mc:Fallback>
                <p:oleObj name="Уравнение" r:id="rId30" imgW="1066680" imgH="39348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2955" y="4571208"/>
                        <a:ext cx="193516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/>
          <p:cNvGraphicFramePr>
            <a:graphicFrameLocks noChangeAspect="1"/>
          </p:cNvGraphicFramePr>
          <p:nvPr/>
        </p:nvGraphicFramePr>
        <p:xfrm>
          <a:off x="7816200" y="5532636"/>
          <a:ext cx="1810627" cy="622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2" imgW="1143000" imgH="393480" progId="Equation.3">
                  <p:embed/>
                </p:oleObj>
              </mc:Choice>
              <mc:Fallback>
                <p:oleObj name="Формула" r:id="rId32" imgW="1143000" imgH="393480" progId="Equation.3">
                  <p:embed/>
                  <p:pic>
                    <p:nvPicPr>
                      <p:cNvPr id="2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200" y="5532636"/>
                        <a:ext cx="1810627" cy="622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5203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57843-9E12-4374-833B-9D4EDDA2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49871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ЕГЭ 2024 (Ященко) 2 часть</a:t>
            </a:r>
          </a:p>
        </p:txBody>
      </p:sp>
      <p:pic>
        <p:nvPicPr>
          <p:cNvPr id="8" name="Рисунок 7">
            <a:hlinkClick r:id="rId2" action="ppaction://hlinksldjump"/>
            <a:extLst>
              <a:ext uri="{FF2B5EF4-FFF2-40B4-BE49-F238E27FC236}">
                <a16:creationId xmlns:a16="http://schemas.microsoft.com/office/drawing/2014/main" id="{39D39819-E0E6-42BC-BD40-266282E5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9" y="2262988"/>
            <a:ext cx="5135282" cy="692059"/>
          </a:xfrm>
          <a:prstGeom prst="rect">
            <a:avLst/>
          </a:prstGeom>
        </p:spPr>
      </p:pic>
      <p:pic>
        <p:nvPicPr>
          <p:cNvPr id="10" name="Рисунок 9">
            <a:hlinkClick r:id="rId4" action="ppaction://hlinksldjump"/>
            <a:extLst>
              <a:ext uri="{FF2B5EF4-FFF2-40B4-BE49-F238E27FC236}">
                <a16:creationId xmlns:a16="http://schemas.microsoft.com/office/drawing/2014/main" id="{8DBE4964-7EDB-4C8D-9197-229A79ADF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2" y="3248017"/>
            <a:ext cx="5931061" cy="819150"/>
          </a:xfrm>
          <a:prstGeom prst="rect">
            <a:avLst/>
          </a:prstGeom>
        </p:spPr>
      </p:pic>
      <p:pic>
        <p:nvPicPr>
          <p:cNvPr id="12" name="Рисунок 11">
            <a:hlinkClick r:id="rId6" action="ppaction://hlinksldjump"/>
            <a:extLst>
              <a:ext uri="{FF2B5EF4-FFF2-40B4-BE49-F238E27FC236}">
                <a16:creationId xmlns:a16="http://schemas.microsoft.com/office/drawing/2014/main" id="{D5FFA05D-6D58-41DE-B219-2B96B6BB4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12" y="4368004"/>
            <a:ext cx="5843996" cy="894277"/>
          </a:xfrm>
          <a:prstGeom prst="rect">
            <a:avLst/>
          </a:prstGeom>
        </p:spPr>
      </p:pic>
      <p:pic>
        <p:nvPicPr>
          <p:cNvPr id="14" name="Рисунок 13">
            <a:hlinkClick r:id="rId8" action="ppaction://hlinksldjump"/>
            <a:extLst>
              <a:ext uri="{FF2B5EF4-FFF2-40B4-BE49-F238E27FC236}">
                <a16:creationId xmlns:a16="http://schemas.microsoft.com/office/drawing/2014/main" id="{1233F073-37B6-4C5C-8672-16AD8BDB36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12" y="5563118"/>
            <a:ext cx="6113115" cy="8534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23DE1C-6A21-4CE6-BA9F-3F467C8C65AB}"/>
              </a:ext>
            </a:extLst>
          </p:cNvPr>
          <p:cNvSpPr txBox="1"/>
          <p:nvPr/>
        </p:nvSpPr>
        <p:spPr>
          <a:xfrm>
            <a:off x="568036" y="2939939"/>
            <a:ext cx="312766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3 № 13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C21433-C1FA-41FE-B8FE-D29D7E730C25}"/>
              </a:ext>
            </a:extLst>
          </p:cNvPr>
          <p:cNvSpPr txBox="1"/>
          <p:nvPr/>
        </p:nvSpPr>
        <p:spPr>
          <a:xfrm>
            <a:off x="597528" y="1855536"/>
            <a:ext cx="312766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 № 13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E18E8F-1EE9-470E-B3DC-C1DD6D0309BF}"/>
              </a:ext>
            </a:extLst>
          </p:cNvPr>
          <p:cNvSpPr txBox="1"/>
          <p:nvPr/>
        </p:nvSpPr>
        <p:spPr>
          <a:xfrm>
            <a:off x="499052" y="4135169"/>
            <a:ext cx="312766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5 № 13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F57E0B-FD02-42D4-BFB2-8863F2C43F2F}"/>
              </a:ext>
            </a:extLst>
          </p:cNvPr>
          <p:cNvSpPr txBox="1"/>
          <p:nvPr/>
        </p:nvSpPr>
        <p:spPr>
          <a:xfrm>
            <a:off x="499052" y="5189041"/>
            <a:ext cx="312766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9 № 13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hlinkClick r:id="rId10" action="ppaction://hlinksldjump"/>
            <a:extLst>
              <a:ext uri="{FF2B5EF4-FFF2-40B4-BE49-F238E27FC236}">
                <a16:creationId xmlns:a16="http://schemas.microsoft.com/office/drawing/2014/main" id="{FC13AE94-EE2D-4E26-877A-8E162F1EB7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8411" y="2294522"/>
            <a:ext cx="6470730" cy="9090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F3FC8C-5810-4D98-919B-0B7F34BE4CBF}"/>
              </a:ext>
            </a:extLst>
          </p:cNvPr>
          <p:cNvSpPr txBox="1"/>
          <p:nvPr/>
        </p:nvSpPr>
        <p:spPr>
          <a:xfrm>
            <a:off x="7784811" y="1903474"/>
            <a:ext cx="248530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13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12" action="ppaction://hlinksldjump"/>
            <a:extLst>
              <a:ext uri="{FF2B5EF4-FFF2-40B4-BE49-F238E27FC236}">
                <a16:creationId xmlns:a16="http://schemas.microsoft.com/office/drawing/2014/main" id="{71D27311-1F8C-4FD9-8076-C2AC203BE3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7073" y="3834337"/>
            <a:ext cx="6213288" cy="11948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0FCF1E-8427-4ED4-BA43-6EA56879224A}"/>
              </a:ext>
            </a:extLst>
          </p:cNvPr>
          <p:cNvSpPr txBox="1"/>
          <p:nvPr/>
        </p:nvSpPr>
        <p:spPr>
          <a:xfrm>
            <a:off x="8037133" y="3303148"/>
            <a:ext cx="1980657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3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13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14" action="ppaction://hlinksldjump"/>
            <a:extLst>
              <a:ext uri="{FF2B5EF4-FFF2-40B4-BE49-F238E27FC236}">
                <a16:creationId xmlns:a16="http://schemas.microsoft.com/office/drawing/2014/main" id="{5C37CAC3-5AC4-42B4-861D-4DECAF7EFB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9021" y="5563118"/>
            <a:ext cx="5740120" cy="9297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E91D46-393F-490D-BED6-2C16EE24D498}"/>
              </a:ext>
            </a:extLst>
          </p:cNvPr>
          <p:cNvSpPr txBox="1"/>
          <p:nvPr/>
        </p:nvSpPr>
        <p:spPr>
          <a:xfrm>
            <a:off x="8110768" y="5109120"/>
            <a:ext cx="19858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3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13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hlinkClick r:id="rId16" action="ppaction://hlinksldjump"/>
            <a:extLst>
              <a:ext uri="{FF2B5EF4-FFF2-40B4-BE49-F238E27FC236}">
                <a16:creationId xmlns:a16="http://schemas.microsoft.com/office/drawing/2014/main" id="{D38B748E-6E7D-4E3D-9406-15C055952C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763" y="66960"/>
            <a:ext cx="1679647" cy="169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ED0FC-E65D-4AD3-A82E-3C1C5864CBA7}"/>
                  </a:ext>
                </a:extLst>
              </p:cNvPr>
              <p:cNvSpPr txBox="1"/>
              <p:nvPr/>
            </p:nvSpPr>
            <p:spPr>
              <a:xfrm>
                <a:off x="2821708" y="217115"/>
                <a:ext cx="4161797" cy="39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ru-RU" dirty="0"/>
                  <a:t>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ED0FC-E65D-4AD3-A82E-3C1C5864C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08" y="217115"/>
                <a:ext cx="4161797" cy="395429"/>
              </a:xfrm>
              <a:prstGeom prst="rect">
                <a:avLst/>
              </a:prstGeom>
              <a:blipFill>
                <a:blip r:embed="rId2"/>
                <a:stretch>
                  <a:fillRect l="-1318" t="-1563" b="-26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E1E4AD-EF01-4D73-A922-189C8FADCA38}"/>
                  </a:ext>
                </a:extLst>
              </p:cNvPr>
              <p:cNvSpPr txBox="1"/>
              <p:nvPr/>
            </p:nvSpPr>
            <p:spPr>
              <a:xfrm>
                <a:off x="6813718" y="4166198"/>
                <a:ext cx="2336800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б) 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;4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E1E4AD-EF01-4D73-A922-189C8FADC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718" y="4166198"/>
                <a:ext cx="2336800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1B243C-7F14-4E26-B76F-A9CF92C38813}"/>
                  </a:ext>
                </a:extLst>
              </p:cNvPr>
              <p:cNvSpPr txBox="1"/>
              <p:nvPr/>
            </p:nvSpPr>
            <p:spPr>
              <a:xfrm>
                <a:off x="2821709" y="1240469"/>
                <a:ext cx="2715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1B243C-7F14-4E26-B76F-A9CF92C38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09" y="1240469"/>
                <a:ext cx="2715872" cy="276999"/>
              </a:xfrm>
              <a:prstGeom prst="rect">
                <a:avLst/>
              </a:prstGeom>
              <a:blipFill>
                <a:blip r:embed="rId4"/>
                <a:stretch>
                  <a:fillRect l="-899" t="-4348" r="-674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E9D486-AAC6-4C29-86D6-E6795D9689F8}"/>
                  </a:ext>
                </a:extLst>
              </p:cNvPr>
              <p:cNvSpPr txBox="1"/>
              <p:nvPr/>
            </p:nvSpPr>
            <p:spPr>
              <a:xfrm>
                <a:off x="6024499" y="1227420"/>
                <a:ext cx="4291303" cy="303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)-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E9D486-AAC6-4C29-86D6-E6795D968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499" y="1227420"/>
                <a:ext cx="4291303" cy="303096"/>
              </a:xfrm>
              <a:prstGeom prst="rect">
                <a:avLst/>
              </a:prstGeom>
              <a:blipFill>
                <a:blip r:embed="rId5"/>
                <a:stretch>
                  <a:fillRect l="-1847" t="-16000" b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F9A73F-AA43-4629-B8D5-920F6D4C9271}"/>
                  </a:ext>
                </a:extLst>
              </p:cNvPr>
              <p:cNvSpPr txBox="1"/>
              <p:nvPr/>
            </p:nvSpPr>
            <p:spPr>
              <a:xfrm>
                <a:off x="2701636" y="1905774"/>
                <a:ext cx="6096000" cy="39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-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F9A73F-AA43-4629-B8D5-920F6D4C9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36" y="1905774"/>
                <a:ext cx="6096000" cy="395429"/>
              </a:xfrm>
              <a:prstGeom prst="rect">
                <a:avLst/>
              </a:prstGeom>
              <a:blipFill>
                <a:blip r:embed="rId6"/>
                <a:stretch>
                  <a:fillRect t="-1563" b="-26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C2E3D0-EF72-41D8-80C5-A7D3C44FDD4D}"/>
                  </a:ext>
                </a:extLst>
              </p:cNvPr>
              <p:cNvSpPr txBox="1"/>
              <p:nvPr/>
            </p:nvSpPr>
            <p:spPr>
              <a:xfrm>
                <a:off x="7695383" y="1871652"/>
                <a:ext cx="2415309" cy="39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-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)=0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C2E3D0-EF72-41D8-80C5-A7D3C44FD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383" y="1871652"/>
                <a:ext cx="2415309" cy="395429"/>
              </a:xfrm>
              <a:prstGeom prst="rect">
                <a:avLst/>
              </a:prstGeom>
              <a:blipFill>
                <a:blip r:embed="rId7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26191B-5CE0-469A-B5CC-A8E80558C9C8}"/>
                  </a:ext>
                </a:extLst>
              </p:cNvPr>
              <p:cNvSpPr txBox="1"/>
              <p:nvPr/>
            </p:nvSpPr>
            <p:spPr>
              <a:xfrm>
                <a:off x="2800249" y="2835370"/>
                <a:ext cx="1530034" cy="537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26191B-5CE0-469A-B5CC-A8E80558C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49" y="2835370"/>
                <a:ext cx="1530034" cy="537455"/>
              </a:xfrm>
              <a:prstGeom prst="rect">
                <a:avLst/>
              </a:prstGeom>
              <a:blipFill>
                <a:blip r:embed="rId8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A378BF-FBD9-49B5-87B7-625D4089B2A9}"/>
                  </a:ext>
                </a:extLst>
              </p:cNvPr>
              <p:cNvSpPr txBox="1"/>
              <p:nvPr/>
            </p:nvSpPr>
            <p:spPr>
              <a:xfrm>
                <a:off x="4494575" y="2555387"/>
                <a:ext cx="2007824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A378BF-FBD9-49B5-87B7-625D4089B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575" y="2555387"/>
                <a:ext cx="2007824" cy="9727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954075-1369-42B9-892E-8F73D6FF16C4}"/>
                  </a:ext>
                </a:extLst>
              </p:cNvPr>
              <p:cNvSpPr txBox="1"/>
              <p:nvPr/>
            </p:nvSpPr>
            <p:spPr>
              <a:xfrm>
                <a:off x="6331526" y="2218262"/>
                <a:ext cx="2415309" cy="1635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954075-1369-42B9-892E-8F73D6FF1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526" y="2218262"/>
                <a:ext cx="2415309" cy="16354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65E6A1-47E0-4EED-8A91-BD849E951315}"/>
                  </a:ext>
                </a:extLst>
              </p:cNvPr>
              <p:cNvSpPr txBox="1"/>
              <p:nvPr/>
            </p:nvSpPr>
            <p:spPr>
              <a:xfrm>
                <a:off x="2821708" y="5493097"/>
                <a:ext cx="5027434" cy="88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Ответ :а)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ru-RU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b="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65E6A1-47E0-4EED-8A91-BD849E951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08" y="5493097"/>
                <a:ext cx="5027434" cy="882486"/>
              </a:xfrm>
              <a:prstGeom prst="rect">
                <a:avLst/>
              </a:prstGeom>
              <a:blipFill>
                <a:blip r:embed="rId11"/>
                <a:stretch>
                  <a:fillRect l="-1091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Рисунок 31">
            <a:hlinkClick r:id="rId12" action="ppaction://hlinksldjump"/>
            <a:extLst>
              <a:ext uri="{FF2B5EF4-FFF2-40B4-BE49-F238E27FC236}">
                <a16:creationId xmlns:a16="http://schemas.microsoft.com/office/drawing/2014/main" id="{C7701599-0DD5-43EC-AD81-EE0F1AB764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3" y="5493097"/>
            <a:ext cx="1662578" cy="13297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C6FDB0-D4F0-4620-B741-3D31A221091D}"/>
              </a:ext>
            </a:extLst>
          </p:cNvPr>
          <p:cNvSpPr txBox="1"/>
          <p:nvPr/>
        </p:nvSpPr>
        <p:spPr>
          <a:xfrm>
            <a:off x="5855037" y="706227"/>
            <a:ext cx="191736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4263B0-6FD4-4993-B086-9D59FA1F09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496" y="377191"/>
            <a:ext cx="5651515" cy="49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6" grpId="0"/>
      <p:bldP spid="3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  <a:extLst>
              <a:ext uri="{FF2B5EF4-FFF2-40B4-BE49-F238E27FC236}">
                <a16:creationId xmlns:a16="http://schemas.microsoft.com/office/drawing/2014/main" id="{9917C2FC-ED15-4490-9CAC-9146DAC73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3" y="5493097"/>
            <a:ext cx="1662578" cy="13297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0F73B6-20B8-4209-A5A9-088C08C67DD1}"/>
                  </a:ext>
                </a:extLst>
              </p:cNvPr>
              <p:cNvSpPr txBox="1"/>
              <p:nvPr/>
            </p:nvSpPr>
            <p:spPr>
              <a:xfrm>
                <a:off x="2521527" y="217115"/>
                <a:ext cx="2964874" cy="460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ru-RU" b="0" dirty="0"/>
                  <a:t>а)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0F73B6-20B8-4209-A5A9-088C08C67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527" y="217115"/>
                <a:ext cx="2964874" cy="460254"/>
              </a:xfrm>
              <a:prstGeom prst="rect">
                <a:avLst/>
              </a:prstGeom>
              <a:blipFill>
                <a:blip r:embed="rId4"/>
                <a:stretch>
                  <a:fillRect l="-1852"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A08E23-7726-4CAD-B546-52664EDFB440}"/>
                  </a:ext>
                </a:extLst>
              </p:cNvPr>
              <p:cNvSpPr txBox="1"/>
              <p:nvPr/>
            </p:nvSpPr>
            <p:spPr>
              <a:xfrm>
                <a:off x="9407844" y="4715550"/>
                <a:ext cx="2083823" cy="504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ru-RU" dirty="0"/>
                  <a:t>б)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A08E23-7726-4CAD-B546-52664EDFB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844" y="4715550"/>
                <a:ext cx="2083823" cy="504818"/>
              </a:xfrm>
              <a:prstGeom prst="rect">
                <a:avLst/>
              </a:prstGeom>
              <a:blipFill>
                <a:blip r:embed="rId5"/>
                <a:stretch>
                  <a:fillRect l="-2339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DC7E02-37FD-40D3-AC1F-9A65FCEF8B70}"/>
                  </a:ext>
                </a:extLst>
              </p:cNvPr>
              <p:cNvSpPr txBox="1"/>
              <p:nvPr/>
            </p:nvSpPr>
            <p:spPr>
              <a:xfrm>
                <a:off x="2470728" y="772449"/>
                <a:ext cx="2595419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DC7E02-37FD-40D3-AC1F-9A65FCEF8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728" y="772449"/>
                <a:ext cx="2595419" cy="401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A83B68-5430-4854-8FEC-11F315EC0B11}"/>
                  </a:ext>
                </a:extLst>
              </p:cNvPr>
              <p:cNvSpPr txBox="1"/>
              <p:nvPr/>
            </p:nvSpPr>
            <p:spPr>
              <a:xfrm>
                <a:off x="5237018" y="739319"/>
                <a:ext cx="3454400" cy="39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=0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A83B68-5430-4854-8FEC-11F315EC0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18" y="739319"/>
                <a:ext cx="3454400" cy="395429"/>
              </a:xfrm>
              <a:prstGeom prst="rect">
                <a:avLst/>
              </a:prstGeom>
              <a:blipFill>
                <a:blip r:embed="rId7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C74E1A-A53D-4A8B-BE4B-98803582BF49}"/>
                  </a:ext>
                </a:extLst>
              </p:cNvPr>
              <p:cNvSpPr txBox="1"/>
              <p:nvPr/>
            </p:nvSpPr>
            <p:spPr>
              <a:xfrm>
                <a:off x="8419351" y="739318"/>
                <a:ext cx="3722254" cy="39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=0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C74E1A-A53D-4A8B-BE4B-98803582B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351" y="739318"/>
                <a:ext cx="3722254" cy="395429"/>
              </a:xfrm>
              <a:prstGeom prst="rect">
                <a:avLst/>
              </a:prstGeom>
              <a:blipFill>
                <a:blip r:embed="rId8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DE589B-4AD0-415A-AB5F-D0B672AC2F4C}"/>
                  </a:ext>
                </a:extLst>
              </p:cNvPr>
              <p:cNvSpPr txBox="1"/>
              <p:nvPr/>
            </p:nvSpPr>
            <p:spPr>
              <a:xfrm>
                <a:off x="2470728" y="1303637"/>
                <a:ext cx="3980873" cy="39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=0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DE589B-4AD0-415A-AB5F-D0B672AC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728" y="1303637"/>
                <a:ext cx="3980873" cy="395429"/>
              </a:xfrm>
              <a:prstGeom prst="rect">
                <a:avLst/>
              </a:prstGeom>
              <a:blipFill>
                <a:blip r:embed="rId9"/>
                <a:stretch>
                  <a:fillRect t="-1538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ADFC05-67AD-48F7-8A67-5809A023093A}"/>
                  </a:ext>
                </a:extLst>
              </p:cNvPr>
              <p:cNvSpPr txBox="1"/>
              <p:nvPr/>
            </p:nvSpPr>
            <p:spPr>
              <a:xfrm>
                <a:off x="6631165" y="1272612"/>
                <a:ext cx="3980872" cy="39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=0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ADFC05-67AD-48F7-8A67-5809A0230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165" y="1272612"/>
                <a:ext cx="3980872" cy="395429"/>
              </a:xfrm>
              <a:prstGeom prst="rect">
                <a:avLst/>
              </a:prstGeom>
              <a:blipFill>
                <a:blip r:embed="rId10"/>
                <a:stretch>
                  <a:fillRect t="-1538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DF9D8F-8A2A-47F7-A73F-696908483109}"/>
                  </a:ext>
                </a:extLst>
              </p:cNvPr>
              <p:cNvSpPr txBox="1"/>
              <p:nvPr/>
            </p:nvSpPr>
            <p:spPr>
              <a:xfrm>
                <a:off x="2286608" y="1701592"/>
                <a:ext cx="3652982" cy="594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DF9D8F-8A2A-47F7-A73F-696908483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608" y="1701592"/>
                <a:ext cx="3652982" cy="5943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4DE1E4-61D9-47F9-B5C2-23383549AA1A}"/>
                  </a:ext>
                </a:extLst>
              </p:cNvPr>
              <p:cNvSpPr txBox="1"/>
              <p:nvPr/>
            </p:nvSpPr>
            <p:spPr>
              <a:xfrm>
                <a:off x="6252412" y="1909202"/>
                <a:ext cx="2984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Пусть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dirty="0"/>
                  <a:t>=</a:t>
                </a:r>
                <a:r>
                  <a:rPr lang="en-US" dirty="0"/>
                  <a:t>t</a:t>
                </a:r>
                <a:r>
                  <a:rPr lang="ru-RU" dirty="0"/>
                  <a:t>, где </a:t>
                </a:r>
                <a:r>
                  <a:rPr lang="en-US" dirty="0"/>
                  <a:t>-1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t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4DE1E4-61D9-47F9-B5C2-23383549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412" y="1909202"/>
                <a:ext cx="2984791" cy="276999"/>
              </a:xfrm>
              <a:prstGeom prst="rect">
                <a:avLst/>
              </a:prstGeom>
              <a:blipFill>
                <a:blip r:embed="rId12"/>
                <a:stretch>
                  <a:fillRect l="-3681" t="-28261" r="-204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A57225-6BEB-4BC3-A72E-D5AFA69EF094}"/>
                  </a:ext>
                </a:extLst>
              </p:cNvPr>
              <p:cNvSpPr txBox="1"/>
              <p:nvPr/>
            </p:nvSpPr>
            <p:spPr>
              <a:xfrm>
                <a:off x="9135849" y="1805905"/>
                <a:ext cx="2869375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A57225-6BEB-4BC3-A72E-D5AFA69EF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849" y="1805905"/>
                <a:ext cx="2869375" cy="401970"/>
              </a:xfrm>
              <a:prstGeom prst="rect">
                <a:avLst/>
              </a:prstGeom>
              <a:blipFill>
                <a:blip r:embed="rId13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150030-01AB-479D-94B8-646F5C87873F}"/>
                  </a:ext>
                </a:extLst>
              </p:cNvPr>
              <p:cNvSpPr txBox="1"/>
              <p:nvPr/>
            </p:nvSpPr>
            <p:spPr>
              <a:xfrm>
                <a:off x="2470728" y="3068003"/>
                <a:ext cx="2170546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150030-01AB-479D-94B8-646F5C878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728" y="3068003"/>
                <a:ext cx="2170546" cy="9727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703536-9D91-45ED-B0E2-D48363A7082E}"/>
                  </a:ext>
                </a:extLst>
              </p:cNvPr>
              <p:cNvSpPr txBox="1"/>
              <p:nvPr/>
            </p:nvSpPr>
            <p:spPr>
              <a:xfrm>
                <a:off x="8246720" y="2913346"/>
                <a:ext cx="3244947" cy="1635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703536-9D91-45ED-B0E2-D48363A7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720" y="2913346"/>
                <a:ext cx="3244947" cy="16354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DCB72A-BF2C-4CC7-A098-357C934E166C}"/>
                  </a:ext>
                </a:extLst>
              </p:cNvPr>
              <p:cNvSpPr txBox="1"/>
              <p:nvPr/>
            </p:nvSpPr>
            <p:spPr>
              <a:xfrm>
                <a:off x="2505699" y="5932157"/>
                <a:ext cx="5559006" cy="88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Ответ : 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ru-RU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b="0" dirty="0"/>
                  <a:t>б)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DCB72A-BF2C-4CC7-A098-357C934E1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699" y="5932157"/>
                <a:ext cx="5559006" cy="882486"/>
              </a:xfrm>
              <a:prstGeom prst="rect">
                <a:avLst/>
              </a:prstGeom>
              <a:blipFill>
                <a:blip r:embed="rId16"/>
                <a:stretch>
                  <a:fillRect l="-877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F11393-9DBF-42A2-8AE9-AED9B870C04E}"/>
                  </a:ext>
                </a:extLst>
              </p:cNvPr>
              <p:cNvSpPr txBox="1"/>
              <p:nvPr/>
            </p:nvSpPr>
            <p:spPr>
              <a:xfrm>
                <a:off x="2505699" y="2453826"/>
                <a:ext cx="21604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1+48</m:t>
                    </m:r>
                  </m:oMath>
                </a14:m>
                <a:r>
                  <a:rPr lang="en-US" dirty="0"/>
                  <a:t>=</a:t>
                </a:r>
                <a:r>
                  <a:rPr lang="ru-RU" dirty="0"/>
                  <a:t>49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F11393-9DBF-42A2-8AE9-AED9B870C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699" y="2453826"/>
                <a:ext cx="2160494" cy="369332"/>
              </a:xfrm>
              <a:prstGeom prst="rect">
                <a:avLst/>
              </a:prstGeom>
              <a:blipFill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6C2238-E2B7-4943-BBDD-FF243599664D}"/>
                  </a:ext>
                </a:extLst>
              </p:cNvPr>
              <p:cNvSpPr txBox="1"/>
              <p:nvPr/>
            </p:nvSpPr>
            <p:spPr>
              <a:xfrm>
                <a:off x="4348220" y="2373756"/>
                <a:ext cx="2826327" cy="505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1;2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6C2238-E2B7-4943-BBDD-FF2435996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20" y="2373756"/>
                <a:ext cx="2826327" cy="5059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70675C-7FB6-4DBE-BF80-76B011908527}"/>
                  </a:ext>
                </a:extLst>
              </p:cNvPr>
              <p:cNvSpPr txBox="1"/>
              <p:nvPr/>
            </p:nvSpPr>
            <p:spPr>
              <a:xfrm>
                <a:off x="6964218" y="2352864"/>
                <a:ext cx="6096000" cy="532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не верно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−1−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верно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70675C-7FB6-4DBE-BF80-76B011908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218" y="2352864"/>
                <a:ext cx="6096000" cy="53290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0E0F778-C7DF-44FC-95C1-5237A402D8C3}"/>
              </a:ext>
            </a:extLst>
          </p:cNvPr>
          <p:cNvSpPr txBox="1"/>
          <p:nvPr/>
        </p:nvSpPr>
        <p:spPr>
          <a:xfrm>
            <a:off x="5769646" y="374666"/>
            <a:ext cx="191736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6CA263-FA88-4634-9B6B-53A72597E9E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00222" y="36451"/>
            <a:ext cx="63722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8" grpId="0"/>
      <p:bldP spid="20" grpId="0"/>
      <p:bldP spid="26" grpId="0"/>
      <p:bldP spid="27" grpId="0"/>
      <p:bldP spid="30" grpId="0"/>
      <p:bldP spid="19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  <a:extLst>
              <a:ext uri="{FF2B5EF4-FFF2-40B4-BE49-F238E27FC236}">
                <a16:creationId xmlns:a16="http://schemas.microsoft.com/office/drawing/2014/main" id="{25155D29-882D-4309-A261-3756D1889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3" y="5493097"/>
            <a:ext cx="1662578" cy="13297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ED8888-51F9-4F7A-9B73-B8868ADB8679}"/>
                  </a:ext>
                </a:extLst>
              </p:cNvPr>
              <p:cNvSpPr txBox="1"/>
              <p:nvPr/>
            </p:nvSpPr>
            <p:spPr>
              <a:xfrm>
                <a:off x="2694537" y="426401"/>
                <a:ext cx="5122246" cy="4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ru-RU" dirty="0"/>
                  <a:t>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+15</m:t>
                        </m:r>
                        <m:r>
                          <a:rPr lang="ru-RU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0,5)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ED8888-51F9-4F7A-9B73-B8868ADB8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537" y="426401"/>
                <a:ext cx="5122246" cy="459741"/>
              </a:xfrm>
              <a:prstGeom prst="rect">
                <a:avLst/>
              </a:prstGeom>
              <a:blipFill>
                <a:blip r:embed="rId4"/>
                <a:stretch>
                  <a:fillRect l="-952"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110CDD-52D9-4B1D-8838-A039DE32A53E}"/>
                  </a:ext>
                </a:extLst>
              </p:cNvPr>
              <p:cNvSpPr txBox="1"/>
              <p:nvPr/>
            </p:nvSpPr>
            <p:spPr>
              <a:xfrm>
                <a:off x="2845052" y="3324549"/>
                <a:ext cx="2313700" cy="562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б) 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110CDD-52D9-4B1D-8838-A039DE32A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052" y="3324549"/>
                <a:ext cx="2313700" cy="562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5E612-9F71-48BC-98B8-4B87B700727A}"/>
                  </a:ext>
                </a:extLst>
              </p:cNvPr>
              <p:cNvSpPr txBox="1"/>
              <p:nvPr/>
            </p:nvSpPr>
            <p:spPr>
              <a:xfrm>
                <a:off x="2337822" y="1205428"/>
                <a:ext cx="3047999" cy="642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+15=0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5E612-9F71-48BC-98B8-4B87B7007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822" y="1205428"/>
                <a:ext cx="3047999" cy="642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D7FEFB-8D28-4930-B68F-4C99D5433CCB}"/>
                  </a:ext>
                </a:extLst>
              </p:cNvPr>
              <p:cNvSpPr txBox="1"/>
              <p:nvPr/>
            </p:nvSpPr>
            <p:spPr>
              <a:xfrm>
                <a:off x="5158752" y="1089928"/>
                <a:ext cx="2658031" cy="867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=−2,5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1,5</m:t>
                                    </m:r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ru-RU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=0,5 </m:t>
                                    </m:r>
                                    <m:d>
                                      <m:dPr>
                                        <m:begChr m:val="|"/>
                                        <m:endChr m:val="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eqArr>
                              </m:e>
                            </m:mr>
                          </m:m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D7FEFB-8D28-4930-B68F-4C99D5433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52" y="1089928"/>
                <a:ext cx="2658031" cy="8678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4BB519-4097-4066-A11A-406792D5F173}"/>
                  </a:ext>
                </a:extLst>
              </p:cNvPr>
              <p:cNvSpPr txBox="1"/>
              <p:nvPr/>
            </p:nvSpPr>
            <p:spPr>
              <a:xfrm>
                <a:off x="7621595" y="1077718"/>
                <a:ext cx="2658031" cy="847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=−2,5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1,5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ru-RU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4BB519-4097-4066-A11A-406792D5F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595" y="1077718"/>
                <a:ext cx="2658031" cy="847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DD1434-456E-4922-B0E3-F15B1FAA5544}"/>
                  </a:ext>
                </a:extLst>
              </p:cNvPr>
              <p:cNvSpPr txBox="1"/>
              <p:nvPr/>
            </p:nvSpPr>
            <p:spPr>
              <a:xfrm>
                <a:off x="2029351" y="2107393"/>
                <a:ext cx="2658031" cy="831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=−2,5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1,5</m:t>
                                    </m:r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DD1434-456E-4922-B0E3-F15B1FAA5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351" y="2107393"/>
                <a:ext cx="2658031" cy="8315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575980-25CF-407C-9521-D59A98FE99AC}"/>
                  </a:ext>
                </a:extLst>
              </p:cNvPr>
              <p:cNvSpPr txBox="1"/>
              <p:nvPr/>
            </p:nvSpPr>
            <p:spPr>
              <a:xfrm>
                <a:off x="4056805" y="1975471"/>
                <a:ext cx="2658031" cy="11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=−2,5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1,5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575980-25CF-407C-9521-D59A98FE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805" y="1975471"/>
                <a:ext cx="2658031" cy="11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85A907-F084-4A65-90E5-CF3827F4DA3C}"/>
                  </a:ext>
                </a:extLst>
              </p:cNvPr>
              <p:cNvSpPr txBox="1"/>
              <p:nvPr/>
            </p:nvSpPr>
            <p:spPr>
              <a:xfrm>
                <a:off x="2666756" y="3851297"/>
                <a:ext cx="6059055" cy="19989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При </m:t>
                    </m:r>
                    <m:r>
                      <m:rPr>
                        <m:brk m:alnAt="7"/>
                      </m:rP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=−2,5</m:t>
                    </m:r>
                  </m:oMath>
                </a14:m>
                <a:r>
                  <a:rPr lang="ru-RU" b="0" dirty="0">
                    <a:ea typeface="Cambria Math" panose="02040503050406030204" pitchFamily="18" charset="0"/>
                  </a:rPr>
                  <a:t>, т.к .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b="0" dirty="0">
                    <a:ea typeface="Cambria Math" panose="02040503050406030204" pitchFamily="18" charset="0"/>
                  </a:rPr>
                  <a:t>3,14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b="0" dirty="0"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b="0" dirty="0"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r>
                      <m:rPr>
                        <m:nor/>
                      </m:rPr>
                      <a:rPr lang="ru-RU" dirty="0">
                        <a:ea typeface="Cambria Math" panose="02040503050406030204" pitchFamily="18" charset="0"/>
                      </a:rPr>
                      <m:t>3,14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b="0" dirty="0"/>
                  <a:t>2,5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>
                            <a:ea typeface="Cambria Math" panose="02040503050406030204" pitchFamily="18" charset="0"/>
                          </a:rPr>
                          <m:t>3,14</m:t>
                        </m:r>
                      </m:num>
                      <m:den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dirty="0"/>
                  <a:t> 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/>
                  <a:t>6,28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2,5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/>
                  <a:t>1,57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  <a:p>
                <a:r>
                  <a:rPr lang="ru-RU" dirty="0"/>
                  <a:t> </a:t>
                </a:r>
                <a:r>
                  <a:rPr lang="ru-RU" dirty="0"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-2,5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/>
                  <a:t>верно ,</a:t>
                </a:r>
              </a:p>
              <a:p>
                <a:pPr/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При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1,5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dirty="0"/>
                  <a:t> 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/>
                  <a:t>6,28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1,5 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/>
                  <a:t>1,57- не выполняется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  <a:p>
                <a:r>
                  <a:rPr lang="ru-RU" dirty="0"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1,5 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/>
                  <a:t>не верно</a:t>
                </a:r>
                <a:endParaRPr lang="ru-RU" b="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85A907-F084-4A65-90E5-CF3827F4D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756" y="3851297"/>
                <a:ext cx="6059055" cy="1998945"/>
              </a:xfrm>
              <a:prstGeom prst="rect">
                <a:avLst/>
              </a:prstGeom>
              <a:blipFill>
                <a:blip r:embed="rId11"/>
                <a:stretch>
                  <a:fillRect l="-2314" t="-3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CF7B6F-4B2F-4340-81A4-2991F093D3FE}"/>
                  </a:ext>
                </a:extLst>
              </p:cNvPr>
              <p:cNvSpPr txBox="1"/>
              <p:nvPr/>
            </p:nvSpPr>
            <p:spPr>
              <a:xfrm>
                <a:off x="2561352" y="5672605"/>
                <a:ext cx="7165353" cy="855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Ответ :а)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−2,5 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dirty="0"/>
                  <a:t>б)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−2,5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CF7B6F-4B2F-4340-81A4-2991F093D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352" y="5672605"/>
                <a:ext cx="7165353" cy="855362"/>
              </a:xfrm>
              <a:prstGeom prst="rect">
                <a:avLst/>
              </a:prstGeom>
              <a:blipFill>
                <a:blip r:embed="rId12"/>
                <a:stretch>
                  <a:fillRect l="-680"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52034C4-D1E9-4815-8155-2AB2AF1C9DF4}"/>
              </a:ext>
            </a:extLst>
          </p:cNvPr>
          <p:cNvSpPr txBox="1"/>
          <p:nvPr/>
        </p:nvSpPr>
        <p:spPr>
          <a:xfrm>
            <a:off x="6096000" y="723262"/>
            <a:ext cx="191736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8FB9F8-9842-463B-A54C-0A4CFA8DE7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0926" y="1949570"/>
            <a:ext cx="3923445" cy="28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5" grpId="0"/>
      <p:bldP spid="1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1BA5C1-F7DD-464F-B929-71000CD1BB31}"/>
                  </a:ext>
                </a:extLst>
              </p:cNvPr>
              <p:cNvSpPr txBox="1"/>
              <p:nvPr/>
            </p:nvSpPr>
            <p:spPr>
              <a:xfrm>
                <a:off x="2680850" y="311185"/>
                <a:ext cx="4428836" cy="299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1BA5C1-F7DD-464F-B929-71000CD1B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50" y="311185"/>
                <a:ext cx="4428836" cy="299056"/>
              </a:xfrm>
              <a:prstGeom prst="rect">
                <a:avLst/>
              </a:prstGeom>
              <a:blipFill>
                <a:blip r:embed="rId2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761DAC-130E-49B3-B98F-DA6FBCDA7F5E}"/>
                  </a:ext>
                </a:extLst>
              </p:cNvPr>
              <p:cNvSpPr txBox="1"/>
              <p:nvPr/>
            </p:nvSpPr>
            <p:spPr>
              <a:xfrm>
                <a:off x="8916559" y="4487831"/>
                <a:ext cx="1995054" cy="504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ru-RU" dirty="0"/>
                  <a:t>б)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761DAC-130E-49B3-B98F-DA6FBCDA7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559" y="4487831"/>
                <a:ext cx="1995054" cy="504818"/>
              </a:xfrm>
              <a:prstGeom prst="rect">
                <a:avLst/>
              </a:prstGeom>
              <a:blipFill>
                <a:blip r:embed="rId3"/>
                <a:stretch>
                  <a:fillRect l="-2752" b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1B3CC6-37EB-4503-80C6-C6CB34229A5B}"/>
                  </a:ext>
                </a:extLst>
              </p:cNvPr>
              <p:cNvSpPr txBox="1"/>
              <p:nvPr/>
            </p:nvSpPr>
            <p:spPr>
              <a:xfrm>
                <a:off x="2680850" y="999911"/>
                <a:ext cx="3860800" cy="373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1B3CC6-37EB-4503-80C6-C6CB34229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50" y="999911"/>
                <a:ext cx="3860800" cy="373051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04FF5-0341-4247-8E62-4D3142145E49}"/>
                  </a:ext>
                </a:extLst>
              </p:cNvPr>
              <p:cNvSpPr txBox="1"/>
              <p:nvPr/>
            </p:nvSpPr>
            <p:spPr>
              <a:xfrm>
                <a:off x="6845161" y="924778"/>
                <a:ext cx="26138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ru-RU" dirty="0"/>
                  <a:t>=</a:t>
                </a:r>
                <a:r>
                  <a:rPr lang="en-US" dirty="0"/>
                  <a:t>t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04FF5-0341-4247-8E62-4D3142145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161" y="924778"/>
                <a:ext cx="2613892" cy="369332"/>
              </a:xfrm>
              <a:prstGeom prst="rect">
                <a:avLst/>
              </a:prstGeom>
              <a:blipFill>
                <a:blip r:embed="rId5"/>
                <a:stretch>
                  <a:fillRect l="-2098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EA7B0D-967C-48F9-A585-F0CDE21D9B12}"/>
                  </a:ext>
                </a:extLst>
              </p:cNvPr>
              <p:cNvSpPr txBox="1"/>
              <p:nvPr/>
            </p:nvSpPr>
            <p:spPr>
              <a:xfrm>
                <a:off x="9167063" y="924778"/>
                <a:ext cx="26739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+2=</m:t>
                    </m:r>
                  </m:oMath>
                </a14:m>
                <a:r>
                  <a:rPr lang="en-US" dirty="0"/>
                  <a:t>0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EA7B0D-967C-48F9-A585-F0CDE21D9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063" y="924778"/>
                <a:ext cx="2673926" cy="369332"/>
              </a:xfrm>
              <a:prstGeom prst="rect">
                <a:avLst/>
              </a:prstGeom>
              <a:blipFill>
                <a:blip r:embed="rId6"/>
                <a:stretch>
                  <a:fillRect t="-121667" b="-18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30CE50-9A6F-4F8A-BEB4-40E0A2533864}"/>
                  </a:ext>
                </a:extLst>
              </p:cNvPr>
              <p:cNvSpPr txBox="1"/>
              <p:nvPr/>
            </p:nvSpPr>
            <p:spPr>
              <a:xfrm>
                <a:off x="2760253" y="1479476"/>
                <a:ext cx="22859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</m:oMath>
                </a14:m>
                <a:r>
                  <a:rPr lang="en-US" dirty="0"/>
                  <a:t>0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30CE50-9A6F-4F8A-BEB4-40E0A2533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253" y="1479476"/>
                <a:ext cx="2285998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5B6F55-6C50-43AF-A59A-8BAEFF04A4BD}"/>
                  </a:ext>
                </a:extLst>
              </p:cNvPr>
              <p:cNvSpPr txBox="1"/>
              <p:nvPr/>
            </p:nvSpPr>
            <p:spPr>
              <a:xfrm>
                <a:off x="5102074" y="1479476"/>
                <a:ext cx="14916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9-8=1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5B6F55-6C50-43AF-A59A-8BAEFF04A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074" y="1479476"/>
                <a:ext cx="149167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3E0921-EAF4-490E-A5D2-95A20719B848}"/>
                  </a:ext>
                </a:extLst>
              </p:cNvPr>
              <p:cNvSpPr txBox="1"/>
              <p:nvPr/>
            </p:nvSpPr>
            <p:spPr>
              <a:xfrm>
                <a:off x="6587630" y="1396995"/>
                <a:ext cx="2826327" cy="488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1;2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−3±1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3E0921-EAF4-490E-A5D2-95A20719B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30" y="1396995"/>
                <a:ext cx="2826327" cy="488275"/>
              </a:xfrm>
              <a:prstGeom prst="rect">
                <a:avLst/>
              </a:prstGeom>
              <a:blipFill>
                <a:blip r:embed="rId9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5C9F6F-4B75-4F8F-8C64-E22FCC8BD9F3}"/>
                  </a:ext>
                </a:extLst>
              </p:cNvPr>
              <p:cNvSpPr txBox="1"/>
              <p:nvPr/>
            </p:nvSpPr>
            <p:spPr>
              <a:xfrm>
                <a:off x="9227099" y="1396995"/>
                <a:ext cx="2553854" cy="483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1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5C9F6F-4B75-4F8F-8C64-E22FCC8BD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099" y="1396995"/>
                <a:ext cx="2553854" cy="483466"/>
              </a:xfrm>
              <a:prstGeom prst="rect">
                <a:avLst/>
              </a:prstGeom>
              <a:blipFill>
                <a:blip r:embed="rId10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AC91AD-B309-4F5E-B7A9-7AC304E32A59}"/>
                  </a:ext>
                </a:extLst>
              </p:cNvPr>
              <p:cNvSpPr txBox="1"/>
              <p:nvPr/>
            </p:nvSpPr>
            <p:spPr>
              <a:xfrm>
                <a:off x="2683162" y="1946453"/>
                <a:ext cx="2415311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ru-RU" dirty="0"/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ru-RU" dirty="0"/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1</m:t>
                                </m:r>
                              </m:e>
                            </m:mr>
                          </m: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AC91AD-B309-4F5E-B7A9-7AC304E32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62" y="1946453"/>
                <a:ext cx="2415311" cy="9727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36BBB3-75D0-404A-B1B7-C675A37001AB}"/>
                  </a:ext>
                </a:extLst>
              </p:cNvPr>
              <p:cNvSpPr txBox="1"/>
              <p:nvPr/>
            </p:nvSpPr>
            <p:spPr>
              <a:xfrm>
                <a:off x="4979692" y="2038093"/>
                <a:ext cx="1736436" cy="734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ru-RU" dirty="0"/>
                                  <m:t>=</m:t>
                                </m:r>
                                <m:sSup>
                                  <m:sSupPr>
                                    <m:ctrlPr>
                                      <a:rPr lang="ru-RU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ru-RU" dirty="0"/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36BBB3-75D0-404A-B1B7-C675A3700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692" y="2038093"/>
                <a:ext cx="1736436" cy="7347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6E4C01-2D22-4389-BD4E-81EF06C1720B}"/>
                  </a:ext>
                </a:extLst>
              </p:cNvPr>
              <p:cNvSpPr txBox="1"/>
              <p:nvPr/>
            </p:nvSpPr>
            <p:spPr>
              <a:xfrm>
                <a:off x="6561146" y="1821290"/>
                <a:ext cx="1736436" cy="1223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ru-RU" dirty="0"/>
                                  <m:t>=</m:t>
                                </m:r>
                                <m:f>
                                  <m:fPr>
                                    <m:ctrlPr>
                                      <a:rPr lang="ru-RU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ru-RU" dirty="0"/>
                                  <m:t>=</m:t>
                                </m:r>
                                <m:f>
                                  <m:fPr>
                                    <m:ctrlPr>
                                      <a:rPr lang="ru-RU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6E4C01-2D22-4389-BD4E-81EF06C17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46" y="1821290"/>
                <a:ext cx="1736436" cy="12230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21C-4FCA-423F-94A9-53F310344A12}"/>
                  </a:ext>
                </a:extLst>
              </p:cNvPr>
              <p:cNvSpPr txBox="1"/>
              <p:nvPr/>
            </p:nvSpPr>
            <p:spPr>
              <a:xfrm>
                <a:off x="8551723" y="1793799"/>
                <a:ext cx="2724726" cy="219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21C-4FCA-423F-94A9-53F310344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723" y="1793799"/>
                <a:ext cx="2724726" cy="21994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D7CBBA-B4CC-4D7A-9B08-A7D478384481}"/>
                  </a:ext>
                </a:extLst>
              </p:cNvPr>
              <p:cNvSpPr txBox="1"/>
              <p:nvPr/>
            </p:nvSpPr>
            <p:spPr>
              <a:xfrm>
                <a:off x="2896277" y="5493097"/>
                <a:ext cx="5245849" cy="883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Ответ :</a:t>
                </a:r>
                <a:r>
                  <a:rPr lang="en-US" dirty="0"/>
                  <a:t> </a:t>
                </a:r>
                <a:r>
                  <a:rPr lang="ru-RU" dirty="0"/>
                  <a:t>а)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dirty="0"/>
                  <a:t>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D7CBBA-B4CC-4D7A-9B08-A7D478384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77" y="5493097"/>
                <a:ext cx="5245849" cy="883127"/>
              </a:xfrm>
              <a:prstGeom prst="rect">
                <a:avLst/>
              </a:prstGeom>
              <a:blipFill>
                <a:blip r:embed="rId15"/>
                <a:stretch>
                  <a:fillRect l="-929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>
            <a:hlinkClick r:id="rId16" action="ppaction://hlinksldjump"/>
            <a:extLst>
              <a:ext uri="{FF2B5EF4-FFF2-40B4-BE49-F238E27FC236}">
                <a16:creationId xmlns:a16="http://schemas.microsoft.com/office/drawing/2014/main" id="{79D1183A-0428-4634-81C9-27ABBD567A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3" y="5493097"/>
            <a:ext cx="1662578" cy="13297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C3D4F5-2266-4D02-BDFC-0380B17ED3F5}"/>
              </a:ext>
            </a:extLst>
          </p:cNvPr>
          <p:cNvSpPr txBox="1"/>
          <p:nvPr/>
        </p:nvSpPr>
        <p:spPr>
          <a:xfrm>
            <a:off x="6139263" y="569570"/>
            <a:ext cx="191736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1435E0-8262-4987-A4B0-EC55FB09AF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78043" y="311184"/>
            <a:ext cx="6044384" cy="48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1" grpId="0"/>
      <p:bldP spid="13" grpId="0"/>
      <p:bldP spid="15" grpId="0"/>
      <p:bldP spid="17" grpId="0"/>
      <p:bldP spid="19" grpId="0"/>
      <p:bldP spid="21" grpId="0"/>
      <p:bldP spid="22" grpId="0"/>
      <p:bldP spid="24" grpId="0"/>
      <p:bldP spid="28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546F69-AFB3-4821-BBF5-FB2ED8E6DC8C}"/>
                  </a:ext>
                </a:extLst>
              </p:cNvPr>
              <p:cNvSpPr txBox="1"/>
              <p:nvPr/>
            </p:nvSpPr>
            <p:spPr>
              <a:xfrm>
                <a:off x="2687338" y="527943"/>
                <a:ext cx="4438651" cy="379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а) 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546F69-AFB3-4821-BBF5-FB2ED8E6D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338" y="527943"/>
                <a:ext cx="4438651" cy="379335"/>
              </a:xfrm>
              <a:prstGeom prst="rect">
                <a:avLst/>
              </a:prstGeom>
              <a:blipFill>
                <a:blip r:embed="rId2"/>
                <a:stretch>
                  <a:fillRect b="-37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AE9094-70F2-43CA-96B0-2E972951DAEF}"/>
                  </a:ext>
                </a:extLst>
              </p:cNvPr>
              <p:cNvSpPr txBox="1"/>
              <p:nvPr/>
            </p:nvSpPr>
            <p:spPr>
              <a:xfrm>
                <a:off x="2565399" y="1229774"/>
                <a:ext cx="36622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Пусть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dirty="0"/>
                  <a:t>=</a:t>
                </a:r>
                <a:r>
                  <a:rPr lang="en-US" dirty="0"/>
                  <a:t>t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,где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AE9094-70F2-43CA-96B0-2E972951D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99" y="1229774"/>
                <a:ext cx="3662220" cy="369332"/>
              </a:xfrm>
              <a:prstGeom prst="rect">
                <a:avLst/>
              </a:prstGeom>
              <a:blipFill>
                <a:blip r:embed="rId3"/>
                <a:stretch>
                  <a:fillRect l="-1498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7279B7-45F8-47E5-A47E-1E80B101B2A5}"/>
                  </a:ext>
                </a:extLst>
              </p:cNvPr>
              <p:cNvSpPr txBox="1"/>
              <p:nvPr/>
            </p:nvSpPr>
            <p:spPr>
              <a:xfrm>
                <a:off x="6096000" y="1175110"/>
                <a:ext cx="3218872" cy="471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7279B7-45F8-47E5-A47E-1E80B101B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75110"/>
                <a:ext cx="3218872" cy="471668"/>
              </a:xfrm>
              <a:prstGeom prst="rect">
                <a:avLst/>
              </a:prstGeom>
              <a:blipFill>
                <a:blip r:embed="rId4"/>
                <a:stretch>
                  <a:fillRect b="-207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5B7B7A-3B04-4877-81A7-15ED5C5ABDF4}"/>
                  </a:ext>
                </a:extLst>
              </p:cNvPr>
              <p:cNvSpPr txBox="1"/>
              <p:nvPr/>
            </p:nvSpPr>
            <p:spPr>
              <a:xfrm>
                <a:off x="8954654" y="1222063"/>
                <a:ext cx="3389745" cy="396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5B7B7A-3B04-4877-81A7-15ED5C5A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654" y="1222063"/>
                <a:ext cx="3389745" cy="396840"/>
              </a:xfrm>
              <a:prstGeom prst="rect">
                <a:avLst/>
              </a:prstGeom>
              <a:blipFill>
                <a:blip r:embed="rId5"/>
                <a:stretch>
                  <a:fillRect t="-103030" b="-169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4409AF-5A1F-4C5C-90D2-967819BB0B7B}"/>
                  </a:ext>
                </a:extLst>
              </p:cNvPr>
              <p:cNvSpPr txBox="1"/>
              <p:nvPr/>
            </p:nvSpPr>
            <p:spPr>
              <a:xfrm>
                <a:off x="2775528" y="1890923"/>
                <a:ext cx="2909455" cy="396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4409AF-5A1F-4C5C-90D2-967819BB0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528" y="1890923"/>
                <a:ext cx="2909455" cy="396840"/>
              </a:xfrm>
              <a:prstGeom prst="rect">
                <a:avLst/>
              </a:prstGeom>
              <a:blipFill>
                <a:blip r:embed="rId6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54860E-887E-4F08-AA8C-6656660166BD}"/>
                  </a:ext>
                </a:extLst>
              </p:cNvPr>
              <p:cNvSpPr txBox="1"/>
              <p:nvPr/>
            </p:nvSpPr>
            <p:spPr>
              <a:xfrm>
                <a:off x="5430981" y="1890923"/>
                <a:ext cx="3906493" cy="396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70C0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70C0"/>
                              </a:solidFill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70C0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54860E-887E-4F08-AA8C-665666016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981" y="1890923"/>
                <a:ext cx="3906493" cy="396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A7A67A-774B-4DB0-B5CF-CF36D5487A5B}"/>
                  </a:ext>
                </a:extLst>
              </p:cNvPr>
              <p:cNvSpPr txBox="1"/>
              <p:nvPr/>
            </p:nvSpPr>
            <p:spPr>
              <a:xfrm>
                <a:off x="9107054" y="1890923"/>
                <a:ext cx="3084946" cy="396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−6)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70C0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(6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70C0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A7A67A-774B-4DB0-B5CF-CF36D548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054" y="1890923"/>
                <a:ext cx="3084946" cy="396840"/>
              </a:xfrm>
              <a:prstGeom prst="rect">
                <a:avLst/>
              </a:prstGeom>
              <a:blipFill>
                <a:blip r:embed="rId8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A4A4E4-1DB2-4E27-A86F-FCCBEB29F202}"/>
                  </a:ext>
                </a:extLst>
              </p:cNvPr>
              <p:cNvSpPr txBox="1"/>
              <p:nvPr/>
            </p:nvSpPr>
            <p:spPr>
              <a:xfrm>
                <a:off x="2842247" y="2520145"/>
                <a:ext cx="3084946" cy="396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−6)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70C0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70C0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−6)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A4A4E4-1DB2-4E27-A86F-FCCBEB29F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247" y="2520145"/>
                <a:ext cx="3084946" cy="396840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A82D36-C9FE-44F1-BB90-97CEE2DC5E20}"/>
                  </a:ext>
                </a:extLst>
              </p:cNvPr>
              <p:cNvSpPr txBox="1"/>
              <p:nvPr/>
            </p:nvSpPr>
            <p:spPr>
              <a:xfrm>
                <a:off x="5779165" y="2520145"/>
                <a:ext cx="2986145" cy="396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−6)(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/>
                            <m:t>t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A82D36-C9FE-44F1-BB90-97CEE2DC5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165" y="2520145"/>
                <a:ext cx="2986145" cy="396840"/>
              </a:xfrm>
              <a:prstGeom prst="rect">
                <a:avLst/>
              </a:prstGeom>
              <a:blipFill>
                <a:blip r:embed="rId1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9BF47-D7DC-4371-A457-277FBE683FFA}"/>
                  </a:ext>
                </a:extLst>
              </p:cNvPr>
              <p:cNvSpPr txBox="1"/>
              <p:nvPr/>
            </p:nvSpPr>
            <p:spPr>
              <a:xfrm>
                <a:off x="8621656" y="2346387"/>
                <a:ext cx="1801091" cy="642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t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t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t</m:t>
                                    </m:r>
                                  </m:sup>
                                </m:sSup>
                              </m:e>
                            </m:mr>
                          </m: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9BF47-D7DC-4371-A457-277FBE683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656" y="2346387"/>
                <a:ext cx="1801091" cy="6421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DD5050-9B54-4659-995C-B69C384606E0}"/>
                  </a:ext>
                </a:extLst>
              </p:cNvPr>
              <p:cNvSpPr txBox="1"/>
              <p:nvPr/>
            </p:nvSpPr>
            <p:spPr>
              <a:xfrm>
                <a:off x="2977449" y="3149754"/>
                <a:ext cx="7144327" cy="504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т.к.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dirty="0"/>
                  <a:t>=</a:t>
                </a:r>
                <a:r>
                  <a:rPr lang="en-US" dirty="0"/>
                  <a:t>t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≤1⇒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;4</m:t>
                        </m:r>
                      </m:e>
                    </m:d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не имеет корней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DD5050-9B54-4659-995C-B69C38460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49" y="3149754"/>
                <a:ext cx="7144327" cy="504818"/>
              </a:xfrm>
              <a:prstGeom prst="rect">
                <a:avLst/>
              </a:prstGeom>
              <a:blipFill>
                <a:blip r:embed="rId12"/>
                <a:stretch>
                  <a:fillRect l="-683" b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B9E9C5-CF02-4DCF-9458-B3787C401D89}"/>
                  </a:ext>
                </a:extLst>
              </p:cNvPr>
              <p:cNvSpPr txBox="1"/>
              <p:nvPr/>
            </p:nvSpPr>
            <p:spPr>
              <a:xfrm>
                <a:off x="9868510" y="3149754"/>
                <a:ext cx="1708728" cy="396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B9E9C5-CF02-4DCF-9458-B3787C401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510" y="3149754"/>
                <a:ext cx="1708728" cy="396840"/>
              </a:xfrm>
              <a:prstGeom prst="rect">
                <a:avLst/>
              </a:prstGeom>
              <a:blipFill>
                <a:blip r:embed="rId13"/>
                <a:stretch>
                  <a:fillRect t="-104615" b="-17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7D988F-50E8-4BB9-AEFC-B2908BE270EC}"/>
                  </a:ext>
                </a:extLst>
              </p:cNvPr>
              <p:cNvSpPr txBox="1"/>
              <p:nvPr/>
            </p:nvSpPr>
            <p:spPr>
              <a:xfrm>
                <a:off x="2699002" y="3670615"/>
                <a:ext cx="1431636" cy="611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7D988F-50E8-4BB9-AEFC-B2908BE27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002" y="3670615"/>
                <a:ext cx="1431636" cy="6117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78E74C-1569-48C9-9339-DA927932D48E}"/>
                  </a:ext>
                </a:extLst>
              </p:cNvPr>
              <p:cNvSpPr txBox="1"/>
              <p:nvPr/>
            </p:nvSpPr>
            <p:spPr>
              <a:xfrm>
                <a:off x="3982204" y="3685824"/>
                <a:ext cx="1796961" cy="611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78E74C-1569-48C9-9339-DA927932D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204" y="3685824"/>
                <a:ext cx="1796961" cy="6117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F8C900-8361-4268-B223-0E41763E7522}"/>
                  </a:ext>
                </a:extLst>
              </p:cNvPr>
              <p:cNvSpPr txBox="1"/>
              <p:nvPr/>
            </p:nvSpPr>
            <p:spPr>
              <a:xfrm>
                <a:off x="5927193" y="3807011"/>
                <a:ext cx="882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=0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F8C900-8361-4268-B223-0E41763E7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193" y="3807011"/>
                <a:ext cx="882074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FF53A1-80B9-439F-8A43-407F454BD984}"/>
                  </a:ext>
                </a:extLst>
              </p:cNvPr>
              <p:cNvSpPr txBox="1"/>
              <p:nvPr/>
            </p:nvSpPr>
            <p:spPr>
              <a:xfrm>
                <a:off x="6892826" y="3765700"/>
                <a:ext cx="14316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=0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FF53A1-80B9-439F-8A43-407F454BD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826" y="3765700"/>
                <a:ext cx="1431636" cy="369332"/>
              </a:xfrm>
              <a:prstGeom prst="rect">
                <a:avLst/>
              </a:prstGeom>
              <a:blipFill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32BD973-D57B-4FA4-91C7-58F5B010D529}"/>
                  </a:ext>
                </a:extLst>
              </p:cNvPr>
              <p:cNvSpPr txBox="1"/>
              <p:nvPr/>
            </p:nvSpPr>
            <p:spPr>
              <a:xfrm>
                <a:off x="8083095" y="3765587"/>
                <a:ext cx="17431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5x=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32BD973-D57B-4FA4-91C7-58F5B010D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095" y="3765587"/>
                <a:ext cx="1743118" cy="369332"/>
              </a:xfrm>
              <a:prstGeom prst="rect">
                <a:avLst/>
              </a:prstGeom>
              <a:blipFill>
                <a:blip r:embed="rId18"/>
                <a:stretch>
                  <a:fillRect l="-3147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E0F5DD-339E-43A1-AAD7-7E30760FF869}"/>
                  </a:ext>
                </a:extLst>
              </p:cNvPr>
              <p:cNvSpPr txBox="1"/>
              <p:nvPr/>
            </p:nvSpPr>
            <p:spPr>
              <a:xfrm>
                <a:off x="9756833" y="3674807"/>
                <a:ext cx="1743118" cy="508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E0F5DD-339E-43A1-AAD7-7E30760FF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833" y="3674807"/>
                <a:ext cx="1743118" cy="508537"/>
              </a:xfrm>
              <a:prstGeom prst="rect">
                <a:avLst/>
              </a:prstGeom>
              <a:blipFill>
                <a:blip r:embed="rId19"/>
                <a:stretch>
                  <a:fillRect l="-3158"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A388A32-FCF8-4EF0-A1FA-B2465AC164D0}"/>
                  </a:ext>
                </a:extLst>
              </p:cNvPr>
              <p:cNvSpPr txBox="1"/>
              <p:nvPr/>
            </p:nvSpPr>
            <p:spPr>
              <a:xfrm>
                <a:off x="2687780" y="5665173"/>
                <a:ext cx="3662220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Ответ :а)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ru-RU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b="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A388A32-FCF8-4EF0-A1FA-B2465AC16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80" y="5665173"/>
                <a:ext cx="3662220" cy="884986"/>
              </a:xfrm>
              <a:prstGeom prst="rect">
                <a:avLst/>
              </a:prstGeom>
              <a:blipFill>
                <a:blip r:embed="rId20"/>
                <a:stretch>
                  <a:fillRect l="-1498"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Рисунок 34">
            <a:hlinkClick r:id="rId21" action="ppaction://hlinksldjump"/>
            <a:extLst>
              <a:ext uri="{FF2B5EF4-FFF2-40B4-BE49-F238E27FC236}">
                <a16:creationId xmlns:a16="http://schemas.microsoft.com/office/drawing/2014/main" id="{97139FC9-2DC6-4F7F-B1EC-70C791FF982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3" y="5493097"/>
            <a:ext cx="1662578" cy="13297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CFCF1D-87DC-4E32-87F6-C71F59D1B508}"/>
                  </a:ext>
                </a:extLst>
              </p:cNvPr>
              <p:cNvSpPr txBox="1"/>
              <p:nvPr/>
            </p:nvSpPr>
            <p:spPr>
              <a:xfrm>
                <a:off x="8588433" y="4408585"/>
                <a:ext cx="2336800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б) 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CFCF1D-87DC-4E32-87F6-C71F59D1B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433" y="4408585"/>
                <a:ext cx="2336800" cy="7087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3111CB8-BAD6-4FB4-A18A-3F4DB6C22DE6}"/>
              </a:ext>
            </a:extLst>
          </p:cNvPr>
          <p:cNvSpPr txBox="1"/>
          <p:nvPr/>
        </p:nvSpPr>
        <p:spPr>
          <a:xfrm>
            <a:off x="5927193" y="796459"/>
            <a:ext cx="191736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ECD064-3CFE-4D6B-8E7E-03A9933C1E5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5084" y="58630"/>
            <a:ext cx="8109765" cy="54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1" grpId="0"/>
      <p:bldP spid="14" grpId="0"/>
      <p:bldP spid="15" grpId="0"/>
      <p:bldP spid="16" grpId="0"/>
      <p:bldP spid="17" grpId="0"/>
      <p:bldP spid="19" grpId="0"/>
      <p:bldP spid="21" grpId="0"/>
      <p:bldP spid="23" grpId="0"/>
      <p:bldP spid="24" grpId="0"/>
      <p:bldP spid="26" grpId="0"/>
      <p:bldP spid="28" grpId="0"/>
      <p:bldP spid="29" grpId="0"/>
      <p:bldP spid="30" grpId="0"/>
      <p:bldP spid="34" grpId="0"/>
      <p:bldP spid="27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3819B6-8A28-49C0-86E4-F8F78CA15D82}"/>
                  </a:ext>
                </a:extLst>
              </p:cNvPr>
              <p:cNvSpPr txBox="1"/>
              <p:nvPr/>
            </p:nvSpPr>
            <p:spPr>
              <a:xfrm>
                <a:off x="2581835" y="56943"/>
                <a:ext cx="3397624" cy="461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3819B6-8A28-49C0-86E4-F8F78CA1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35" y="56943"/>
                <a:ext cx="3397624" cy="461473"/>
              </a:xfrm>
              <a:prstGeom prst="rect">
                <a:avLst/>
              </a:prstGeom>
              <a:blipFill>
                <a:blip r:embed="rId2"/>
                <a:stretch>
                  <a:fillRect l="-1616"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23B63D4-D252-4F10-A248-BB5F95ACB0D2}"/>
              </a:ext>
            </a:extLst>
          </p:cNvPr>
          <p:cNvSpPr txBox="1"/>
          <p:nvPr/>
        </p:nvSpPr>
        <p:spPr>
          <a:xfrm>
            <a:off x="5663451" y="192290"/>
            <a:ext cx="188258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4AB766-C99B-43C1-A0C2-C70549A25282}"/>
                  </a:ext>
                </a:extLst>
              </p:cNvPr>
              <p:cNvSpPr txBox="1"/>
              <p:nvPr/>
            </p:nvSpPr>
            <p:spPr>
              <a:xfrm>
                <a:off x="2413744" y="535683"/>
                <a:ext cx="4213411" cy="461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)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4AB766-C99B-43C1-A0C2-C70549A25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44" y="535683"/>
                <a:ext cx="4213411" cy="461473"/>
              </a:xfrm>
              <a:prstGeom prst="rect">
                <a:avLst/>
              </a:prstGeom>
              <a:blipFill>
                <a:blip r:embed="rId3"/>
                <a:stretch>
                  <a:fillRect l="-434"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310681-4CA2-4C48-98E3-DD15CE9C0D8C}"/>
                  </a:ext>
                </a:extLst>
              </p:cNvPr>
              <p:cNvSpPr txBox="1"/>
              <p:nvPr/>
            </p:nvSpPr>
            <p:spPr>
              <a:xfrm>
                <a:off x="8610602" y="539983"/>
                <a:ext cx="3406588" cy="461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</m:e>
                    </m:d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(-1)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310681-4CA2-4C48-98E3-DD15CE9C0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2" y="539983"/>
                <a:ext cx="3406588" cy="461473"/>
              </a:xfrm>
              <a:prstGeom prst="rect">
                <a:avLst/>
              </a:prstGeom>
              <a:blipFill>
                <a:blip r:embed="rId4"/>
                <a:stretch>
                  <a:fillRect t="-89333" b="-13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C00093-4F48-4C61-A6BF-298F81AE782D}"/>
                  </a:ext>
                </a:extLst>
              </p:cNvPr>
              <p:cNvSpPr txBox="1"/>
              <p:nvPr/>
            </p:nvSpPr>
            <p:spPr>
              <a:xfrm>
                <a:off x="6380627" y="531514"/>
                <a:ext cx="2330824" cy="461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= 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C00093-4F48-4C61-A6BF-298F81AE7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27" y="531514"/>
                <a:ext cx="2330824" cy="461473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86C87F-FF46-4349-B899-4280F3BB8F8D}"/>
                  </a:ext>
                </a:extLst>
              </p:cNvPr>
              <p:cNvSpPr txBox="1"/>
              <p:nvPr/>
            </p:nvSpPr>
            <p:spPr>
              <a:xfrm>
                <a:off x="2335303" y="958332"/>
                <a:ext cx="2599765" cy="461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</m:oMath>
                </a14:m>
                <a:r>
                  <a:rPr lang="en-US" dirty="0"/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86C87F-FF46-4349-B899-4280F3BB8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303" y="958332"/>
                <a:ext cx="2599765" cy="461473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B363E3-98DE-4E66-B867-384845516F6E}"/>
                  </a:ext>
                </a:extLst>
              </p:cNvPr>
              <p:cNvSpPr txBox="1"/>
              <p:nvPr/>
            </p:nvSpPr>
            <p:spPr>
              <a:xfrm>
                <a:off x="4159623" y="1521627"/>
                <a:ext cx="1819836" cy="112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f>
                                      <m:fPr>
                                        <m:ctrlPr>
                                          <a:rPr lang="ru-RU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ru-RU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B363E3-98DE-4E66-B867-384845516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623" y="1521627"/>
                <a:ext cx="1819836" cy="11233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987E03-0C68-4BBF-96D9-1193B70A7AA9}"/>
                  </a:ext>
                </a:extLst>
              </p:cNvPr>
              <p:cNvSpPr txBox="1"/>
              <p:nvPr/>
            </p:nvSpPr>
            <p:spPr>
              <a:xfrm>
                <a:off x="2447361" y="1482038"/>
                <a:ext cx="1819836" cy="111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=−1</m:t>
                                    </m:r>
                                  </m:e>
                                </m:func>
                              </m:e>
                            </m:mr>
                          </m: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987E03-0C68-4BBF-96D9-1193B70A7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61" y="1482038"/>
                <a:ext cx="1819836" cy="11128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AA2DDF-B118-43AD-8608-45150437E7CB}"/>
                  </a:ext>
                </a:extLst>
              </p:cNvPr>
              <p:cNvSpPr txBox="1"/>
              <p:nvPr/>
            </p:nvSpPr>
            <p:spPr>
              <a:xfrm>
                <a:off x="5820337" y="1102537"/>
                <a:ext cx="2832847" cy="1644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AA2DDF-B118-43AD-8608-45150437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337" y="1102537"/>
                <a:ext cx="2832847" cy="16448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D4082A-9C47-4B16-A6D3-63F45E57211D}"/>
                  </a:ext>
                </a:extLst>
              </p:cNvPr>
              <p:cNvSpPr txBox="1"/>
              <p:nvPr/>
            </p:nvSpPr>
            <p:spPr>
              <a:xfrm>
                <a:off x="8870576" y="1233505"/>
                <a:ext cx="2752165" cy="1443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D4082A-9C47-4B16-A6D3-63F45E572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576" y="1233505"/>
                <a:ext cx="2752165" cy="1443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859BF-7FE6-4D1F-93A6-F25EBAD67CBC}"/>
                  </a:ext>
                </a:extLst>
              </p:cNvPr>
              <p:cNvSpPr txBox="1"/>
              <p:nvPr/>
            </p:nvSpPr>
            <p:spPr>
              <a:xfrm>
                <a:off x="2359949" y="2594843"/>
                <a:ext cx="1882589" cy="620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б) 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859BF-7FE6-4D1F-93A6-F25EBAD67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49" y="2594843"/>
                <a:ext cx="1882589" cy="6202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FA10FC-3842-4849-BC5A-0246152874C9}"/>
                  </a:ext>
                </a:extLst>
              </p:cNvPr>
              <p:cNvSpPr txBox="1"/>
              <p:nvPr/>
            </p:nvSpPr>
            <p:spPr>
              <a:xfrm>
                <a:off x="5233148" y="3023219"/>
                <a:ext cx="2918013" cy="484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FA10FC-3842-4849-BC5A-024615287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148" y="3023219"/>
                <a:ext cx="2918013" cy="484043"/>
              </a:xfrm>
              <a:prstGeom prst="rect">
                <a:avLst/>
              </a:prstGeom>
              <a:blipFill>
                <a:blip r:embed="rId12"/>
                <a:stretch>
                  <a:fillRect t="-79747" b="-131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7CAD75-573E-4CC2-9CA5-879745082820}"/>
                  </a:ext>
                </a:extLst>
              </p:cNvPr>
              <p:cNvSpPr txBox="1"/>
              <p:nvPr/>
            </p:nvSpPr>
            <p:spPr>
              <a:xfrm>
                <a:off x="2474259" y="3066295"/>
                <a:ext cx="2918013" cy="484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7CAD75-573E-4CC2-9CA5-879745082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259" y="3066295"/>
                <a:ext cx="2918013" cy="484043"/>
              </a:xfrm>
              <a:prstGeom prst="rect">
                <a:avLst/>
              </a:prstGeom>
              <a:blipFill>
                <a:blip r:embed="rId13"/>
                <a:stretch>
                  <a:fillRect t="-79747" b="-131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15B3E8-1E3C-4F89-9B6F-FA56C3A333D2}"/>
                  </a:ext>
                </a:extLst>
              </p:cNvPr>
              <p:cNvSpPr txBox="1"/>
              <p:nvPr/>
            </p:nvSpPr>
            <p:spPr>
              <a:xfrm>
                <a:off x="7754470" y="2997575"/>
                <a:ext cx="2232212" cy="484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15B3E8-1E3C-4F89-9B6F-FA56C3A33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470" y="2997575"/>
                <a:ext cx="2232212" cy="484043"/>
              </a:xfrm>
              <a:prstGeom prst="rect">
                <a:avLst/>
              </a:prstGeom>
              <a:blipFill>
                <a:blip r:embed="rId14"/>
                <a:stretch>
                  <a:fillRect t="-79747" b="-131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2AC9E0-89DF-4ED6-9730-977393A95228}"/>
                  </a:ext>
                </a:extLst>
              </p:cNvPr>
              <p:cNvSpPr txBox="1"/>
              <p:nvPr/>
            </p:nvSpPr>
            <p:spPr>
              <a:xfrm>
                <a:off x="2469774" y="3492888"/>
                <a:ext cx="1685364" cy="484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2AC9E0-89DF-4ED6-9730-977393A95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774" y="3492888"/>
                <a:ext cx="1685364" cy="484043"/>
              </a:xfrm>
              <a:prstGeom prst="rect">
                <a:avLst/>
              </a:prstGeom>
              <a:blipFill>
                <a:blip r:embed="rId1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512944-770D-4B5F-82D1-4038E58AB1CA}"/>
                  </a:ext>
                </a:extLst>
              </p:cNvPr>
              <p:cNvSpPr txBox="1"/>
              <p:nvPr/>
            </p:nvSpPr>
            <p:spPr>
              <a:xfrm>
                <a:off x="4034120" y="3453642"/>
                <a:ext cx="29180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/>
                <a:endParaRPr lang="ru-RU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512944-770D-4B5F-82D1-4038E58AB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20" y="3453642"/>
                <a:ext cx="2918013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B97A67-2FC0-41EE-9624-70CF7959033A}"/>
                  </a:ext>
                </a:extLst>
              </p:cNvPr>
              <p:cNvSpPr txBox="1"/>
              <p:nvPr/>
            </p:nvSpPr>
            <p:spPr>
              <a:xfrm>
                <a:off x="2440639" y="4028278"/>
                <a:ext cx="3101790" cy="484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B97A67-2FC0-41EE-9624-70CF79590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639" y="4028278"/>
                <a:ext cx="3101790" cy="484043"/>
              </a:xfrm>
              <a:prstGeom prst="rect">
                <a:avLst/>
              </a:prstGeom>
              <a:blipFill>
                <a:blip r:embed="rId17"/>
                <a:stretch>
                  <a:fillRect t="-79747" b="-131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4B8F1A-2075-4B00-B55C-61366EFAF3F7}"/>
                  </a:ext>
                </a:extLst>
              </p:cNvPr>
              <p:cNvSpPr txBox="1"/>
              <p:nvPr/>
            </p:nvSpPr>
            <p:spPr>
              <a:xfrm>
                <a:off x="5265636" y="4040619"/>
                <a:ext cx="2342036" cy="484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4B8F1A-2075-4B00-B55C-61366EFA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636" y="4040619"/>
                <a:ext cx="2342036" cy="484876"/>
              </a:xfrm>
              <a:prstGeom prst="rect">
                <a:avLst/>
              </a:prstGeom>
              <a:blipFill>
                <a:blip r:embed="rId18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6F2F23-B941-40C3-8926-298E8370F256}"/>
                  </a:ext>
                </a:extLst>
              </p:cNvPr>
              <p:cNvSpPr txBox="1"/>
              <p:nvPr/>
            </p:nvSpPr>
            <p:spPr>
              <a:xfrm>
                <a:off x="7429497" y="4005233"/>
                <a:ext cx="2752165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6F2F23-B941-40C3-8926-298E8370F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497" y="4005233"/>
                <a:ext cx="2752165" cy="5852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B43305-6B5A-417D-AD78-C555639912F7}"/>
                  </a:ext>
                </a:extLst>
              </p:cNvPr>
              <p:cNvSpPr txBox="1"/>
              <p:nvPr/>
            </p:nvSpPr>
            <p:spPr>
              <a:xfrm>
                <a:off x="10029434" y="4054990"/>
                <a:ext cx="2088778" cy="485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B43305-6B5A-417D-AD78-C55563991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434" y="4054990"/>
                <a:ext cx="2088778" cy="485774"/>
              </a:xfrm>
              <a:prstGeom prst="rect">
                <a:avLst/>
              </a:prstGeom>
              <a:blipFill>
                <a:blip r:embed="rId20"/>
                <a:stretch>
                  <a:fillRect t="-78750" b="-12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ECA1AC-E1BD-41E8-AB9A-7F00BAD53872}"/>
                  </a:ext>
                </a:extLst>
              </p:cNvPr>
              <p:cNvSpPr txBox="1"/>
              <p:nvPr/>
            </p:nvSpPr>
            <p:spPr>
              <a:xfrm>
                <a:off x="2420467" y="4547694"/>
                <a:ext cx="1766044" cy="484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ECA1AC-E1BD-41E8-AB9A-7F00BAD53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7" y="4547694"/>
                <a:ext cx="1766044" cy="484876"/>
              </a:xfrm>
              <a:prstGeom prst="rect">
                <a:avLst/>
              </a:prstGeom>
              <a:blipFill>
                <a:blip r:embed="rId21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B08CDE-871B-4A41-8953-755AA0F42CB7}"/>
                  </a:ext>
                </a:extLst>
              </p:cNvPr>
              <p:cNvSpPr txBox="1"/>
              <p:nvPr/>
            </p:nvSpPr>
            <p:spPr>
              <a:xfrm>
                <a:off x="3933265" y="4507747"/>
                <a:ext cx="2017057" cy="564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B08CDE-871B-4A41-8953-755AA0F42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65" y="4507747"/>
                <a:ext cx="2017057" cy="56477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Рисунок 36">
            <a:hlinkClick r:id="rId23" action="ppaction://hlinksldjump"/>
            <a:extLst>
              <a:ext uri="{FF2B5EF4-FFF2-40B4-BE49-F238E27FC236}">
                <a16:creationId xmlns:a16="http://schemas.microsoft.com/office/drawing/2014/main" id="{0FC69B6F-7376-45A9-8FA9-50DE1041BA6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3" y="5493097"/>
            <a:ext cx="1662578" cy="13297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F60F68-417E-45A6-A0CD-D830ED2EEC28}"/>
                  </a:ext>
                </a:extLst>
              </p:cNvPr>
              <p:cNvSpPr txBox="1"/>
              <p:nvPr/>
            </p:nvSpPr>
            <p:spPr>
              <a:xfrm>
                <a:off x="2319620" y="4957648"/>
                <a:ext cx="3173506" cy="489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F60F68-417E-45A6-A0CD-D830ED2EE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20" y="4957648"/>
                <a:ext cx="3173506" cy="489365"/>
              </a:xfrm>
              <a:prstGeom prst="rect">
                <a:avLst/>
              </a:prstGeom>
              <a:blipFill>
                <a:blip r:embed="rId25"/>
                <a:stretch>
                  <a:fillRect t="-77778" b="-1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7C1EFB-C3A9-44F1-A62D-3385BF2B28CF}"/>
                  </a:ext>
                </a:extLst>
              </p:cNvPr>
              <p:cNvSpPr txBox="1"/>
              <p:nvPr/>
            </p:nvSpPr>
            <p:spPr>
              <a:xfrm>
                <a:off x="5298632" y="4952136"/>
                <a:ext cx="304800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7C1EFB-C3A9-44F1-A62D-3385BF2B2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632" y="4952136"/>
                <a:ext cx="3048000" cy="58528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CE8E7E-FB05-42A6-AB6A-7B42FCCB09B6}"/>
                  </a:ext>
                </a:extLst>
              </p:cNvPr>
              <p:cNvSpPr txBox="1"/>
              <p:nvPr/>
            </p:nvSpPr>
            <p:spPr>
              <a:xfrm>
                <a:off x="8052708" y="5007625"/>
                <a:ext cx="2008092" cy="485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CE8E7E-FB05-42A6-AB6A-7B42FCCB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708" y="5007625"/>
                <a:ext cx="2008092" cy="485774"/>
              </a:xfrm>
              <a:prstGeom prst="rect">
                <a:avLst/>
              </a:prstGeom>
              <a:blipFill>
                <a:blip r:embed="rId27"/>
                <a:stretch>
                  <a:fillRect t="-78750" b="-12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8BBBD3-F56A-45CC-A69E-6AF83227340C}"/>
                  </a:ext>
                </a:extLst>
              </p:cNvPr>
              <p:cNvSpPr txBox="1"/>
              <p:nvPr/>
            </p:nvSpPr>
            <p:spPr>
              <a:xfrm>
                <a:off x="9981214" y="5007323"/>
                <a:ext cx="1472455" cy="485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8BBBD3-F56A-45CC-A69E-6AF832273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214" y="5007323"/>
                <a:ext cx="1472455" cy="485774"/>
              </a:xfrm>
              <a:prstGeom prst="rect">
                <a:avLst/>
              </a:prstGeom>
              <a:blipFill>
                <a:blip r:embed="rId28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6A0D52E-722F-4383-8AB7-7279738E4168}"/>
                  </a:ext>
                </a:extLst>
              </p:cNvPr>
              <p:cNvSpPr txBox="1"/>
              <p:nvPr/>
            </p:nvSpPr>
            <p:spPr>
              <a:xfrm>
                <a:off x="2471723" y="5449150"/>
                <a:ext cx="6030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6A0D52E-722F-4383-8AB7-7279738E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723" y="5449150"/>
                <a:ext cx="603050" cy="276999"/>
              </a:xfrm>
              <a:prstGeom prst="rect">
                <a:avLst/>
              </a:prstGeom>
              <a:blipFill>
                <a:blip r:embed="rId29"/>
                <a:stretch>
                  <a:fillRect l="-9091" r="-12121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27A9AF4-0A04-41D4-91FD-9126A0576867}"/>
                  </a:ext>
                </a:extLst>
              </p:cNvPr>
              <p:cNvSpPr txBox="1"/>
              <p:nvPr/>
            </p:nvSpPr>
            <p:spPr>
              <a:xfrm>
                <a:off x="5950322" y="5848099"/>
                <a:ext cx="5503347" cy="858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Ответ :а)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ru-RU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b="0" dirty="0"/>
                  <a:t>б)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27A9AF4-0A04-41D4-91FD-9126A0576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322" y="5848099"/>
                <a:ext cx="5503347" cy="858184"/>
              </a:xfrm>
              <a:prstGeom prst="rect">
                <a:avLst/>
              </a:prstGeom>
              <a:blipFill>
                <a:blip r:embed="rId30"/>
                <a:stretch>
                  <a:fillRect l="-886" b="-3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49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9" grpId="0"/>
      <p:bldP spid="20" grpId="0"/>
      <p:bldP spid="22" grpId="0"/>
      <p:bldP spid="23" grpId="0"/>
      <p:bldP spid="25" grpId="0"/>
      <p:bldP spid="27" grpId="0"/>
      <p:bldP spid="29" grpId="0"/>
      <p:bldP spid="30" grpId="0"/>
      <p:bldP spid="32" grpId="0"/>
      <p:bldP spid="34" grpId="0"/>
      <p:bldP spid="36" grpId="0"/>
      <p:bldP spid="39" grpId="0"/>
      <p:bldP spid="41" grpId="0"/>
      <p:bldP spid="43" grpId="0"/>
      <p:bldP spid="44" grpId="0"/>
      <p:bldP spid="45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B00A47-34FA-4BDF-A69B-97DE20711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01" y="974725"/>
            <a:ext cx="1228725" cy="16573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291A3C-3224-4E9E-8815-C2C3EC0DA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12" y="793028"/>
            <a:ext cx="704850" cy="542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D7839D-89CC-4BB1-B9B3-529766D0C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612" y="1803400"/>
            <a:ext cx="714375" cy="485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F306DC-44EE-43A0-9A19-773F95319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552" y="859703"/>
            <a:ext cx="666750" cy="4762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18AC43-4EC1-4843-B345-13EA3D5ED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977" y="1755774"/>
            <a:ext cx="695325" cy="5810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0965F3-A005-4384-9379-869B265A9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1059" y="727073"/>
            <a:ext cx="7599914" cy="21586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155160-83F3-47C1-8172-EF36138A9D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2012" y="3429000"/>
            <a:ext cx="7561587" cy="26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DCCA1A-2CD6-4B94-87FB-3DA2B3196D30}"/>
                  </a:ext>
                </a:extLst>
              </p:cNvPr>
              <p:cNvSpPr txBox="1"/>
              <p:nvPr/>
            </p:nvSpPr>
            <p:spPr>
              <a:xfrm>
                <a:off x="2411506" y="104894"/>
                <a:ext cx="4563035" cy="461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0,375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DCCA1A-2CD6-4B94-87FB-3DA2B3196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506" y="104894"/>
                <a:ext cx="4563035" cy="461473"/>
              </a:xfrm>
              <a:prstGeom prst="rect">
                <a:avLst/>
              </a:prstGeom>
              <a:blipFill>
                <a:blip r:embed="rId2"/>
                <a:stretch>
                  <a:fillRect l="-1203"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19471-96A0-49E0-BE02-900CCD7DA1DD}"/>
                  </a:ext>
                </a:extLst>
              </p:cNvPr>
              <p:cNvSpPr txBox="1"/>
              <p:nvPr/>
            </p:nvSpPr>
            <p:spPr>
              <a:xfrm>
                <a:off x="6096000" y="797102"/>
                <a:ext cx="5181600" cy="461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19471-96A0-49E0-BE02-900CCD7DA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97102"/>
                <a:ext cx="5181600" cy="461473"/>
              </a:xfrm>
              <a:prstGeom prst="rect">
                <a:avLst/>
              </a:prstGeom>
              <a:blipFill>
                <a:blip r:embed="rId3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A9EAEC6-D4C2-4E25-B211-40C9C4906D4E}"/>
              </a:ext>
            </a:extLst>
          </p:cNvPr>
          <p:cNvSpPr txBox="1"/>
          <p:nvPr/>
        </p:nvSpPr>
        <p:spPr>
          <a:xfrm>
            <a:off x="5842745" y="451960"/>
            <a:ext cx="1463491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5606F7-70E1-4C7A-A152-94F47A2C124C}"/>
                  </a:ext>
                </a:extLst>
              </p:cNvPr>
              <p:cNvSpPr txBox="1"/>
              <p:nvPr/>
            </p:nvSpPr>
            <p:spPr>
              <a:xfrm>
                <a:off x="2617694" y="826037"/>
                <a:ext cx="1568824" cy="487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0,375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375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;</a:t>
                </a:r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5606F7-70E1-4C7A-A152-94F47A2C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694" y="826037"/>
                <a:ext cx="1568824" cy="487954"/>
              </a:xfrm>
              <a:prstGeom prst="rect">
                <a:avLst/>
              </a:prstGeom>
              <a:blipFill>
                <a:blip r:embed="rId4"/>
                <a:stretch>
                  <a:fillRect r="-3101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5AC9E7-0E45-40B9-8330-185DADF8A023}"/>
                  </a:ext>
                </a:extLst>
              </p:cNvPr>
              <p:cNvSpPr txBox="1"/>
              <p:nvPr/>
            </p:nvSpPr>
            <p:spPr>
              <a:xfrm>
                <a:off x="4285129" y="780383"/>
                <a:ext cx="1810871" cy="533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;</a:t>
                </a:r>
                <a:endParaRPr lang="ru-RU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5AC9E7-0E45-40B9-8330-185DADF8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129" y="780383"/>
                <a:ext cx="1810871" cy="533608"/>
              </a:xfrm>
              <a:prstGeom prst="rect">
                <a:avLst/>
              </a:prstGeom>
              <a:blipFill>
                <a:blip r:embed="rId5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A469F2-B81D-44D0-8F12-DF3237C74CB5}"/>
                  </a:ext>
                </a:extLst>
              </p:cNvPr>
              <p:cNvSpPr txBox="1"/>
              <p:nvPr/>
            </p:nvSpPr>
            <p:spPr>
              <a:xfrm>
                <a:off x="2545975" y="1391399"/>
                <a:ext cx="4028515" cy="535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A469F2-B81D-44D0-8F12-DF3237C7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975" y="1391399"/>
                <a:ext cx="4028515" cy="535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E8A0A5-EB91-4A1E-887A-D3948D8F4B46}"/>
                  </a:ext>
                </a:extLst>
              </p:cNvPr>
              <p:cNvSpPr txBox="1"/>
              <p:nvPr/>
            </p:nvSpPr>
            <p:spPr>
              <a:xfrm>
                <a:off x="6598025" y="1342092"/>
                <a:ext cx="216049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E8A0A5-EB91-4A1E-887A-D3948D8F4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025" y="1342092"/>
                <a:ext cx="2160497" cy="584775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4B7F81-A3F0-4464-9698-99574ECC439C}"/>
                  </a:ext>
                </a:extLst>
              </p:cNvPr>
              <p:cNvSpPr txBox="1"/>
              <p:nvPr/>
            </p:nvSpPr>
            <p:spPr>
              <a:xfrm>
                <a:off x="8686800" y="1442824"/>
                <a:ext cx="1954305" cy="484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4B7F81-A3F0-4464-9698-99574ECC4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42824"/>
                <a:ext cx="1954305" cy="484043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95E055-8F83-44D0-8D52-3AFF8600D3DD}"/>
                  </a:ext>
                </a:extLst>
              </p:cNvPr>
              <p:cNvSpPr txBox="1"/>
              <p:nvPr/>
            </p:nvSpPr>
            <p:spPr>
              <a:xfrm>
                <a:off x="2393576" y="2007383"/>
                <a:ext cx="2160493" cy="484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95E055-8F83-44D0-8D52-3AFF8600D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76" y="2007383"/>
                <a:ext cx="2160493" cy="484043"/>
              </a:xfrm>
              <a:prstGeom prst="rect">
                <a:avLst/>
              </a:prstGeom>
              <a:blipFill>
                <a:blip r:embed="rId9"/>
                <a:stretch>
                  <a:fillRect t="-78750" b="-12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3548CF-0CEA-4F07-94BD-753ABB81D216}"/>
                  </a:ext>
                </a:extLst>
              </p:cNvPr>
              <p:cNvSpPr txBox="1"/>
              <p:nvPr/>
            </p:nvSpPr>
            <p:spPr>
              <a:xfrm>
                <a:off x="4222379" y="1998624"/>
                <a:ext cx="2375646" cy="484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3548CF-0CEA-4F07-94BD-753ABB81D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79" y="1998624"/>
                <a:ext cx="2375646" cy="484043"/>
              </a:xfrm>
              <a:prstGeom prst="rect">
                <a:avLst/>
              </a:prstGeom>
              <a:blipFill>
                <a:blip r:embed="rId10"/>
                <a:stretch>
                  <a:fillRect t="-79747" b="-131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D3E98A-541F-4A1F-97F4-0641B23BF386}"/>
                  </a:ext>
                </a:extLst>
              </p:cNvPr>
              <p:cNvSpPr txBox="1"/>
              <p:nvPr/>
            </p:nvSpPr>
            <p:spPr>
              <a:xfrm>
                <a:off x="6391840" y="1994002"/>
                <a:ext cx="2034988" cy="484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D3E98A-541F-4A1F-97F4-0641B23BF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840" y="1994002"/>
                <a:ext cx="2034988" cy="484043"/>
              </a:xfrm>
              <a:prstGeom prst="rect">
                <a:avLst/>
              </a:prstGeom>
              <a:blipFill>
                <a:blip r:embed="rId1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3DA31C-9059-4581-BA79-14A1AAACC092}"/>
                  </a:ext>
                </a:extLst>
              </p:cNvPr>
              <p:cNvSpPr txBox="1"/>
              <p:nvPr/>
            </p:nvSpPr>
            <p:spPr>
              <a:xfrm>
                <a:off x="8368554" y="1951531"/>
                <a:ext cx="1228164" cy="483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3DA31C-9059-4581-BA79-14A1AAACC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554" y="1951531"/>
                <a:ext cx="1228164" cy="483466"/>
              </a:xfrm>
              <a:prstGeom prst="rect">
                <a:avLst/>
              </a:prstGeom>
              <a:blipFill>
                <a:blip r:embed="rId12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23312B-3130-4BAE-A485-7F761569A458}"/>
                  </a:ext>
                </a:extLst>
              </p:cNvPr>
              <p:cNvSpPr txBox="1"/>
              <p:nvPr/>
            </p:nvSpPr>
            <p:spPr>
              <a:xfrm>
                <a:off x="9381564" y="1870590"/>
                <a:ext cx="2519082" cy="564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23312B-3130-4BAE-A485-7F761569A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564" y="1870590"/>
                <a:ext cx="2519082" cy="5647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AD66BF-9F08-4930-A73B-50A69031A6D4}"/>
                  </a:ext>
                </a:extLst>
              </p:cNvPr>
              <p:cNvSpPr txBox="1"/>
              <p:nvPr/>
            </p:nvSpPr>
            <p:spPr>
              <a:xfrm>
                <a:off x="2254624" y="2625088"/>
                <a:ext cx="22591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б) 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AD66BF-9F08-4930-A73B-50A69031A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24" y="2625088"/>
                <a:ext cx="2259106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C36104B-D730-4831-83A9-1B6C7845FF01}"/>
                  </a:ext>
                </a:extLst>
              </p:cNvPr>
              <p:cNvSpPr txBox="1"/>
              <p:nvPr/>
            </p:nvSpPr>
            <p:spPr>
              <a:xfrm>
                <a:off x="2411506" y="3093619"/>
                <a:ext cx="2794745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C36104B-D730-4831-83A9-1B6C7845F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506" y="3093619"/>
                <a:ext cx="2794745" cy="461152"/>
              </a:xfrm>
              <a:prstGeom prst="rect">
                <a:avLst/>
              </a:prstGeom>
              <a:blipFill>
                <a:blip r:embed="rId15"/>
                <a:stretch>
                  <a:fillRect t="-88158" b="-1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42C2EEF-E505-450B-B988-D7D8B310224E}"/>
                  </a:ext>
                </a:extLst>
              </p:cNvPr>
              <p:cNvSpPr txBox="1"/>
              <p:nvPr/>
            </p:nvSpPr>
            <p:spPr>
              <a:xfrm>
                <a:off x="7221080" y="2992109"/>
                <a:ext cx="2794745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42C2EEF-E505-450B-B988-D7D8B3102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80" y="2992109"/>
                <a:ext cx="2794745" cy="5852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0ACED5-3483-4B84-B03B-1EE220816EA6}"/>
                  </a:ext>
                </a:extLst>
              </p:cNvPr>
              <p:cNvSpPr txBox="1"/>
              <p:nvPr/>
            </p:nvSpPr>
            <p:spPr>
              <a:xfrm>
                <a:off x="5145743" y="3045861"/>
                <a:ext cx="2160493" cy="484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0ACED5-3483-4B84-B03B-1EE220816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743" y="3045861"/>
                <a:ext cx="2160493" cy="484876"/>
              </a:xfrm>
              <a:prstGeom prst="rect">
                <a:avLst/>
              </a:prstGeom>
              <a:blipFill>
                <a:blip r:embed="rId17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E0464B-C659-4792-A5C9-44F0CFDA4725}"/>
                  </a:ext>
                </a:extLst>
              </p:cNvPr>
              <p:cNvSpPr txBox="1"/>
              <p:nvPr/>
            </p:nvSpPr>
            <p:spPr>
              <a:xfrm>
                <a:off x="2403663" y="3653970"/>
                <a:ext cx="2259107" cy="485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E0464B-C659-4792-A5C9-44F0CFDA4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663" y="3653970"/>
                <a:ext cx="2259107" cy="485454"/>
              </a:xfrm>
              <a:prstGeom prst="rect">
                <a:avLst/>
              </a:prstGeom>
              <a:blipFill>
                <a:blip r:embed="rId18"/>
                <a:stretch>
                  <a:fillRect t="-78750" b="-12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4C89B3-672D-43FF-B5BE-1AB8961A60FA}"/>
                  </a:ext>
                </a:extLst>
              </p:cNvPr>
              <p:cNvSpPr txBox="1"/>
              <p:nvPr/>
            </p:nvSpPr>
            <p:spPr>
              <a:xfrm>
                <a:off x="4693023" y="3642051"/>
                <a:ext cx="1641663" cy="485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4C89B3-672D-43FF-B5BE-1AB8961A6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023" y="3642051"/>
                <a:ext cx="1641663" cy="485454"/>
              </a:xfrm>
              <a:prstGeom prst="rect">
                <a:avLst/>
              </a:prstGeom>
              <a:blipFill>
                <a:blip r:embed="rId19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37EF9-DBA1-4EFC-9112-F519C1F08AF7}"/>
                  </a:ext>
                </a:extLst>
              </p:cNvPr>
              <p:cNvSpPr txBox="1"/>
              <p:nvPr/>
            </p:nvSpPr>
            <p:spPr>
              <a:xfrm>
                <a:off x="6256243" y="3480746"/>
                <a:ext cx="3532094" cy="961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137EF9-DBA1-4EFC-9112-F519C1F08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243" y="3480746"/>
                <a:ext cx="3532094" cy="96180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F4A10C-7B61-40C0-BAB5-C0A4F28F6E75}"/>
                  </a:ext>
                </a:extLst>
              </p:cNvPr>
              <p:cNvSpPr txBox="1"/>
              <p:nvPr/>
            </p:nvSpPr>
            <p:spPr>
              <a:xfrm>
                <a:off x="2393576" y="4390322"/>
                <a:ext cx="3030070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F4A10C-7B61-40C0-BAB5-C0A4F28F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76" y="4390322"/>
                <a:ext cx="3030070" cy="461152"/>
              </a:xfrm>
              <a:prstGeom prst="rect">
                <a:avLst/>
              </a:prstGeom>
              <a:blipFill>
                <a:blip r:embed="rId21"/>
                <a:stretch>
                  <a:fillRect t="-88158" b="-1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4FF1FF-4FAC-411A-A040-CDC002F020FE}"/>
                  </a:ext>
                </a:extLst>
              </p:cNvPr>
              <p:cNvSpPr txBox="1"/>
              <p:nvPr/>
            </p:nvSpPr>
            <p:spPr>
              <a:xfrm>
                <a:off x="5235392" y="4366598"/>
                <a:ext cx="2615447" cy="484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4FF1FF-4FAC-411A-A040-CDC002F02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92" y="4366598"/>
                <a:ext cx="2615447" cy="484876"/>
              </a:xfrm>
              <a:prstGeom prst="rect">
                <a:avLst/>
              </a:prstGeom>
              <a:blipFill>
                <a:blip r:embed="rId22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E3F4BE-C7BE-4BF1-A656-4464A7591319}"/>
                  </a:ext>
                </a:extLst>
              </p:cNvPr>
              <p:cNvSpPr txBox="1"/>
              <p:nvPr/>
            </p:nvSpPr>
            <p:spPr>
              <a:xfrm>
                <a:off x="7485530" y="4328254"/>
                <a:ext cx="3361764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E3F4BE-C7BE-4BF1-A656-4464A7591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530" y="4328254"/>
                <a:ext cx="3361764" cy="5852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28C892-EE5A-460E-9589-D48158EF6AB4}"/>
                  </a:ext>
                </a:extLst>
              </p:cNvPr>
              <p:cNvSpPr txBox="1"/>
              <p:nvPr/>
            </p:nvSpPr>
            <p:spPr>
              <a:xfrm>
                <a:off x="2439525" y="4974975"/>
                <a:ext cx="2160493" cy="485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28C892-EE5A-460E-9589-D48158EF6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25" y="4974975"/>
                <a:ext cx="2160493" cy="485454"/>
              </a:xfrm>
              <a:prstGeom prst="rect">
                <a:avLst/>
              </a:prstGeom>
              <a:blipFill>
                <a:blip r:embed="rId24"/>
                <a:stretch>
                  <a:fillRect t="-78750" b="-12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A6BD9E-8708-4E0B-8440-3619BFA61D6E}"/>
                  </a:ext>
                </a:extLst>
              </p:cNvPr>
              <p:cNvSpPr txBox="1"/>
              <p:nvPr/>
            </p:nvSpPr>
            <p:spPr>
              <a:xfrm>
                <a:off x="4513730" y="4984561"/>
                <a:ext cx="1641663" cy="485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A6BD9E-8708-4E0B-8440-3619BFA61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730" y="4984561"/>
                <a:ext cx="1641663" cy="485454"/>
              </a:xfrm>
              <a:prstGeom prst="rect">
                <a:avLst/>
              </a:prstGeom>
              <a:blipFill>
                <a:blip r:embed="rId2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45A4F3-0034-4EE4-B0F4-4F42147E6906}"/>
                  </a:ext>
                </a:extLst>
              </p:cNvPr>
              <p:cNvSpPr txBox="1"/>
              <p:nvPr/>
            </p:nvSpPr>
            <p:spPr>
              <a:xfrm>
                <a:off x="6256243" y="4826848"/>
                <a:ext cx="6096000" cy="961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45A4F3-0034-4EE4-B0F4-4F42147E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243" y="4826848"/>
                <a:ext cx="6096000" cy="96180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B5975A6-309C-425C-BC2D-E81A3070BD10}"/>
                  </a:ext>
                </a:extLst>
              </p:cNvPr>
              <p:cNvSpPr txBox="1"/>
              <p:nvPr/>
            </p:nvSpPr>
            <p:spPr>
              <a:xfrm>
                <a:off x="2483718" y="5699703"/>
                <a:ext cx="5503347" cy="858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Ответ :а)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ru-RU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b="0" dirty="0"/>
                  <a:t>б)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B5975A6-309C-425C-BC2D-E81A3070B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18" y="5699703"/>
                <a:ext cx="5503347" cy="858184"/>
              </a:xfrm>
              <a:prstGeom prst="rect">
                <a:avLst/>
              </a:prstGeom>
              <a:blipFill>
                <a:blip r:embed="rId27"/>
                <a:stretch>
                  <a:fillRect l="-886" b="-3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Рисунок 44">
            <a:hlinkClick r:id="rId28" action="ppaction://hlinksldjump"/>
            <a:extLst>
              <a:ext uri="{FF2B5EF4-FFF2-40B4-BE49-F238E27FC236}">
                <a16:creationId xmlns:a16="http://schemas.microsoft.com/office/drawing/2014/main" id="{D8A565A7-2699-404C-BD7D-BA252E0AC78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3" y="5493097"/>
            <a:ext cx="1662578" cy="13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20" grpId="0"/>
      <p:bldP spid="22" grpId="0"/>
      <p:bldP spid="24" grpId="0"/>
      <p:bldP spid="26" grpId="0"/>
      <p:bldP spid="28" grpId="0"/>
      <p:bldP spid="29" grpId="0"/>
      <p:bldP spid="30" grpId="0"/>
      <p:bldP spid="31" grpId="0"/>
      <p:bldP spid="32" grpId="0"/>
      <p:bldP spid="34" grpId="0"/>
      <p:bldP spid="36" grpId="0"/>
      <p:bldP spid="37" grpId="0"/>
      <p:bldP spid="38" grpId="0"/>
      <p:bldP spid="40" grpId="0"/>
      <p:bldP spid="41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F6D2-B904-4F6E-A322-A3F1FEA5B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470" y="154174"/>
            <a:ext cx="9144000" cy="112777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Список литературы: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52BB9D-D9D6-4E89-A8CD-692628B9E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3976"/>
            <a:ext cx="9144000" cy="4428565"/>
          </a:xfrm>
        </p:spPr>
        <p:txBody>
          <a:bodyPr>
            <a:norm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http://mathege.ru/or/ege/Main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Открытый банк заданий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http://uztest.ru/exam?idexam=30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egeurok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generators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ege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_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matem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_2014/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generator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_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variantov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_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ege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_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matem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_2014.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html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Генератор вариантов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http://alexlarin.net/ege14.html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Ларин Александр Александрович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http://reshuege.ru/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ЕГЭ 2024. Математика. Профильный уровень: типовые экзаменационные варианты: 36 вариантов / под ред. И.В. Ященко. — М.: Издательство «Национальное образование», 2024. — 224 с. (ЕГЭ. ФИПИ — школе).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352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1CB0F0-E5B0-48B0-8EF8-50FFCD069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8" y="-524212"/>
            <a:ext cx="9698131" cy="74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8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AAA350-4E5A-4D41-90F8-FB455E5C8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81"/>
            <a:ext cx="5139442" cy="6209002"/>
          </a:xfrm>
          <a:prstGeom prst="rect">
            <a:avLst/>
          </a:prstGeom>
        </p:spPr>
      </p:pic>
      <p:pic>
        <p:nvPicPr>
          <p:cNvPr id="4" name="Picture 5" descr="рука">
            <a:extLst>
              <a:ext uri="{FF2B5EF4-FFF2-40B4-BE49-F238E27FC236}">
                <a16:creationId xmlns:a16="http://schemas.microsoft.com/office/drawing/2014/main" id="{5439D0DB-2D24-4157-A21E-CCFE1023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1950" y="237980"/>
            <a:ext cx="3226291" cy="25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E0A7E-97DF-4C4F-9FBC-2AA3E519D2C1}"/>
              </a:ext>
            </a:extLst>
          </p:cNvPr>
          <p:cNvSpPr txBox="1"/>
          <p:nvPr/>
        </p:nvSpPr>
        <p:spPr>
          <a:xfrm>
            <a:off x="5717308" y="394998"/>
            <a:ext cx="2660073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№0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Мизинец	 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80000"/>
              </a:lnSpc>
            </a:pPr>
            <a:endParaRPr lang="ru-RU" sz="18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Безымянный  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Средний	 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1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Указательный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Большой 	  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1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7AD9A-0C45-473A-BBBA-A4D8750D14A5}"/>
              </a:ext>
            </a:extLst>
          </p:cNvPr>
          <p:cNvSpPr txBox="1"/>
          <p:nvPr/>
        </p:nvSpPr>
        <p:spPr>
          <a:xfrm>
            <a:off x="5966691" y="368081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sin </a:t>
            </a:r>
            <a:r>
              <a:rPr lang="el-GR" sz="6600" b="1" dirty="0"/>
              <a:t>α</a:t>
            </a:r>
            <a:r>
              <a:rPr lang="en-US" sz="6600" dirty="0"/>
              <a:t> =</a:t>
            </a:r>
            <a:endParaRPr lang="ru-RU" sz="6600" dirty="0"/>
          </a:p>
        </p:txBody>
      </p:sp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BBFDE8FB-606D-4C5C-9B9D-656EE725E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709822"/>
              </p:ext>
            </p:extLst>
          </p:nvPr>
        </p:nvGraphicFramePr>
        <p:xfrm>
          <a:off x="10049930" y="3177186"/>
          <a:ext cx="1190724" cy="191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66400" imgH="431640" progId="Equation.3">
                  <p:embed/>
                </p:oleObj>
              </mc:Choice>
              <mc:Fallback>
                <p:oleObj name="Формула" r:id="rId4" imgW="266400" imgH="431640" progId="Equation.3">
                  <p:embed/>
                  <p:pic>
                    <p:nvPicPr>
                      <p:cNvPr id="358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9930" y="3177186"/>
                        <a:ext cx="1190724" cy="1914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7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рмулы приведения">
            <a:extLst>
              <a:ext uri="{FF2B5EF4-FFF2-40B4-BE49-F238E27FC236}">
                <a16:creationId xmlns:a16="http://schemas.microsoft.com/office/drawing/2014/main" id="{90C3A19D-9EC2-4A14-B10F-6A3B487FC4C5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368" y="1428712"/>
            <a:ext cx="6686432" cy="511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8FE66C-5472-410F-9B15-8A9326520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4037"/>
            <a:ext cx="9144000" cy="11146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Формулы приведения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одзаголовок 3">
                <a:extLst>
                  <a:ext uri="{FF2B5EF4-FFF2-40B4-BE49-F238E27FC236}">
                    <a16:creationId xmlns:a16="http://schemas.microsoft.com/office/drawing/2014/main" id="{699D6F71-AB46-43DF-8573-E4EA5AC662B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761019" y="1653310"/>
                <a:ext cx="4793672" cy="2186454"/>
              </a:xfrm>
            </p:spPr>
            <p:txBody>
              <a:bodyPr>
                <a:noAutofit/>
              </a:bodyPr>
              <a:lstStyle/>
              <a:p>
                <a:r>
                  <a:rPr lang="ru-RU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Образец</a:t>
                </a:r>
                <a:r>
                  <a:rPr lang="en-US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r>
                  <a:rPr lang="ru-RU" sz="1800" b="1" dirty="0"/>
                  <a:t>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sin 120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sin (90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+ 30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cos 30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ru-RU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cos 120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cos (180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60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- cos 60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ru-RU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tg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120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tg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(90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+ 30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-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ctg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ru-RU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tg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120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tg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(180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60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-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ctg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60</a:t>
                </a:r>
                <a:r>
                  <a:rPr lang="en-US" sz="18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1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1800" b="1" dirty="0"/>
                  <a:t> </a:t>
                </a:r>
              </a:p>
              <a:p>
                <a:r>
                  <a:rPr lang="ru-RU" sz="1800" b="1" dirty="0"/>
                  <a:t>      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Задание № 7 ЕГЭ        </a:t>
                </a:r>
              </a:p>
            </p:txBody>
          </p:sp>
        </mc:Choice>
        <mc:Fallback xmlns="">
          <p:sp>
            <p:nvSpPr>
              <p:cNvPr id="4" name="Подзаголовок 3">
                <a:extLst>
                  <a:ext uri="{FF2B5EF4-FFF2-40B4-BE49-F238E27FC236}">
                    <a16:creationId xmlns:a16="http://schemas.microsoft.com/office/drawing/2014/main" id="{699D6F71-AB46-43DF-8573-E4EA5AC66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761019" y="1653310"/>
                <a:ext cx="4793672" cy="2186454"/>
              </a:xfrm>
              <a:blipFill>
                <a:blip r:embed="rId3"/>
                <a:stretch>
                  <a:fillRect l="-1018" t="-2507" b="-23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36E11E-C393-484F-AD3B-2520D0A80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636" y="4445750"/>
            <a:ext cx="4230255" cy="14922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0872CB-C1F6-4AC1-84A8-FF5BF3750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636" y="5478622"/>
            <a:ext cx="4248583" cy="13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D3ACC-06DA-44B7-871C-C05333B7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5" y="365125"/>
            <a:ext cx="11739419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Основные формулы тригонометрии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7B98AE-DF5B-47A9-B4A3-13E6613F5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2024568"/>
            <a:ext cx="5448300" cy="16976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0A8E21-4674-4FEE-BA27-82E8947BE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193" y="2091532"/>
            <a:ext cx="5147107" cy="4706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6A6D0F-FBFF-4458-9ADE-6BA039E8E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333" y="2648382"/>
            <a:ext cx="2790825" cy="18383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124EE4-BDBE-4C4C-BD41-D46056EEC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475" y="3856331"/>
            <a:ext cx="4948525" cy="28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411AB-989C-483D-9629-78613768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Формулы сложения. Формулы двойного аргумента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EC7A2C4-6B34-4952-BEBF-634C382B5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32" y="2240323"/>
            <a:ext cx="4800187" cy="132556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5519A7-920B-4C98-B4BD-74D0612B1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32" y="4113044"/>
            <a:ext cx="5051139" cy="1895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CE2897-A622-444B-BD2B-493CB9F17FFA}"/>
                  </a:ext>
                </a:extLst>
              </p:cNvPr>
              <p:cNvSpPr txBox="1"/>
              <p:nvPr/>
            </p:nvSpPr>
            <p:spPr>
              <a:xfrm>
                <a:off x="5780230" y="1918580"/>
                <a:ext cx="5573570" cy="1510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0" indent="-76200"/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с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𝒐𝒔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e>
                      <m:sup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</m:func>
                    <m:sSup>
                      <m:sSup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e>
                    </m:func>
                    <m:sSup>
                      <m:sSup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e>
                      <m:sup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</m:func>
                    <m:sSup>
                      <m:sSup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endParaRPr>
              </a:p>
              <a:p>
                <a:pPr marL="304800" indent="-76200"/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</a:rPr>
                  <a:t>б)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</m:func>
                    <m:sSup>
                      <m:sSup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func>
                    <m:sSup>
                      <m:sSup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</m:func>
                    <m:sSup>
                      <m:sSup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func>
                    <m:sSup>
                      <m:sSup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0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endParaRPr>
              </a:p>
              <a:p>
                <a:pPr marL="304800" indent="-76200"/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</a:rPr>
                  <a:t>в)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func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ru-RU" sz="2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func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</a:rPr>
                  <a:t>  </a:t>
                </a:r>
                <a:endParaRPr lang="ru-RU" sz="20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endParaRPr>
              </a:p>
              <a:p>
                <a:pPr marL="304800" indent="-76200"/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с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𝒐𝒔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func>
                      <m:funcPr>
                        <m:ctrlP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r>
                      <a:rPr lang="ru-RU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000" dirty="0">
                  <a:solidFill>
                    <a:schemeClr val="tx1"/>
                  </a:solidFill>
                  <a:effectLst/>
                  <a:latin typeface="Arial Black" panose="020B0A040201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CE2897-A622-444B-BD2B-493CB9F17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30" y="1918580"/>
                <a:ext cx="5573570" cy="1510420"/>
              </a:xfrm>
              <a:prstGeom prst="rect">
                <a:avLst/>
              </a:prstGeom>
              <a:blipFill>
                <a:blip r:embed="rId4"/>
                <a:stretch>
                  <a:fillRect t="-2419" b="-2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B3CA399-3A0B-45CD-85A7-1156FE8455F8}"/>
              </a:ext>
            </a:extLst>
          </p:cNvPr>
          <p:cNvSpPr txBox="1"/>
          <p:nvPr/>
        </p:nvSpPr>
        <p:spPr>
          <a:xfrm>
            <a:off x="5861307" y="4039683"/>
            <a:ext cx="604842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Задание № 7 ЕГЭ</a:t>
            </a:r>
          </a:p>
          <a:p>
            <a:r>
              <a:rPr lang="ru-RU" b="1" dirty="0"/>
              <a:t>Найдите 2 </a:t>
            </a:r>
            <a:r>
              <a:rPr lang="en-US" b="1" dirty="0"/>
              <a:t>cos 2𝛼, </a:t>
            </a:r>
            <a:r>
              <a:rPr lang="ru-RU" b="1" dirty="0"/>
              <a:t>если </a:t>
            </a:r>
            <a:r>
              <a:rPr lang="en-US" b="1" dirty="0"/>
              <a:t>sin 𝛼 = −0,7.</a:t>
            </a:r>
            <a:endParaRPr lang="ru-RU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8098BE-27E4-4BE9-A22F-23B45557BFEC}"/>
              </a:ext>
            </a:extLst>
          </p:cNvPr>
          <p:cNvSpPr txBox="1"/>
          <p:nvPr/>
        </p:nvSpPr>
        <p:spPr>
          <a:xfrm>
            <a:off x="5861307" y="473431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Найдите 45 </a:t>
            </a:r>
            <a:r>
              <a:rPr lang="en-US" b="1" dirty="0"/>
              <a:t>cos 2𝛼, </a:t>
            </a:r>
            <a:r>
              <a:rPr lang="ru-RU" b="1" dirty="0"/>
              <a:t>если </a:t>
            </a:r>
            <a:r>
              <a:rPr lang="en-US" b="1" dirty="0"/>
              <a:t>cos 𝛼 = −0,9.</a:t>
            </a:r>
            <a:endParaRPr lang="ru-RU" b="1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A07E683-073F-4E8F-A1A3-359D4420D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986" y="5035720"/>
            <a:ext cx="4953992" cy="7535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1901142-6AAE-48AC-801B-5ED7AEED1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986" y="5789285"/>
            <a:ext cx="5334058" cy="7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6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E2309-968E-46D3-8285-B806B0C5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Формулы половинного аргумента (для синуса и косинуса формулы понижения степени)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911709-C410-4AD1-BA0D-71382CCC0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101" y="2213202"/>
            <a:ext cx="5800725" cy="1143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7539F3-F163-4AB7-9403-BF5481AFE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813" y="4061423"/>
            <a:ext cx="6374849" cy="16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251A2-CC27-49A7-A45C-1F37E89D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552218" cy="21524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Формулы преобразования суммы тригонометрических функций в произведение</a:t>
            </a:r>
            <a:b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Формулы преобразования произведения тригонометрических функций в сумму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A3C9B3-737A-4E40-BDA7-5AF35D908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5" y="2644228"/>
            <a:ext cx="5800725" cy="17907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B40016-6EB1-431E-AB8F-67F314559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2" y="4764757"/>
            <a:ext cx="337185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9B30FC-008E-4561-A182-CE367017B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538" y="2803009"/>
            <a:ext cx="3352615" cy="15163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398485-F41D-446C-BD93-B4C1E70B0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178" y="4491927"/>
            <a:ext cx="2310291" cy="12632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3F197A-0E49-48F0-BCF1-AF23B9FB2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518" y="5870780"/>
            <a:ext cx="7087687" cy="9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1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числовая окружность">
            <a:extLst>
              <a:ext uri="{FF2B5EF4-FFF2-40B4-BE49-F238E27FC236}">
                <a16:creationId xmlns:a16="http://schemas.microsoft.com/office/drawing/2014/main" id="{0EFA0582-DBE9-43B2-9EC8-6D2DD065D82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235" y="249381"/>
            <a:ext cx="9033838" cy="637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4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1626</Words>
  <Application>Microsoft Office PowerPoint</Application>
  <PresentationFormat>Широкоэкранный</PresentationFormat>
  <Paragraphs>195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-apple-system</vt:lpstr>
      <vt:lpstr>Arial</vt:lpstr>
      <vt:lpstr>Arial Black</vt:lpstr>
      <vt:lpstr>Calibri</vt:lpstr>
      <vt:lpstr>Calibri Light</vt:lpstr>
      <vt:lpstr>Cambria Math</vt:lpstr>
      <vt:lpstr>Tahoma</vt:lpstr>
      <vt:lpstr>Times</vt:lpstr>
      <vt:lpstr>Times New Roman</vt:lpstr>
      <vt:lpstr>Тема Office</vt:lpstr>
      <vt:lpstr>Формула</vt:lpstr>
      <vt:lpstr>Уравнение</vt:lpstr>
      <vt:lpstr>Подготовка к ЕГЭ по математике. Тригонометрия</vt:lpstr>
      <vt:lpstr>Презентация PowerPoint</vt:lpstr>
      <vt:lpstr>Презентация PowerPoint</vt:lpstr>
      <vt:lpstr>Формулы приведения</vt:lpstr>
      <vt:lpstr>Основные формулы тригонометрии </vt:lpstr>
      <vt:lpstr>Формулы сложения. Формулы двойного аргумента</vt:lpstr>
      <vt:lpstr>Формулы половинного аргумента (для синуса и косинуса формулы понижения степени)</vt:lpstr>
      <vt:lpstr>Формулы преобразования суммы тригонометрических функций в произведение Формулы преобразования произведения тригонометрических функций в сумму</vt:lpstr>
      <vt:lpstr>Презентация PowerPoint</vt:lpstr>
      <vt:lpstr>Презентация PowerPoint</vt:lpstr>
      <vt:lpstr> Простейшие тригонометрические уравнения.</vt:lpstr>
      <vt:lpstr> Простейшие тригонометрические уравнения.</vt:lpstr>
      <vt:lpstr>ЕГЭ 2024 (Ященко) 2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Кузьмин</dc:creator>
  <cp:lastModifiedBy>Вадим Кузьмин</cp:lastModifiedBy>
  <cp:revision>86</cp:revision>
  <dcterms:created xsi:type="dcterms:W3CDTF">2024-10-27T09:33:14Z</dcterms:created>
  <dcterms:modified xsi:type="dcterms:W3CDTF">2024-10-29T22:49:17Z</dcterms:modified>
</cp:coreProperties>
</file>