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40"/>
  </p:handout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69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1" r:id="rId30"/>
    <p:sldId id="289" r:id="rId31"/>
    <p:sldId id="290" r:id="rId32"/>
    <p:sldId id="292" r:id="rId33"/>
    <p:sldId id="293" r:id="rId34"/>
    <p:sldId id="294" r:id="rId35"/>
    <p:sldId id="295" r:id="rId36"/>
    <p:sldId id="296" r:id="rId37"/>
    <p:sldId id="297" r:id="rId38"/>
    <p:sldId id="298" r:id="rId39"/>
  </p:sldIdLst>
  <p:sldSz cx="9144000" cy="6858000" type="screen4x3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9" d="100"/>
          <a:sy n="69" d="100"/>
        </p:scale>
        <p:origin x="-57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54F1EC0-0752-4549-B12A-6AAE07CA3F4F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01903A0-49D9-4D1B-8FDA-127EF9356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1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000" b="1" dirty="0" smtClean="0"/>
              <a:t>Способы постановки сонорных звуков</a:t>
            </a:r>
            <a:endParaRPr lang="ru-RU" sz="5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714620"/>
            <a:ext cx="8062912" cy="1288260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Подготовил:</a:t>
            </a:r>
          </a:p>
          <a:p>
            <a:r>
              <a:rPr lang="ru-RU" sz="2600" b="1" dirty="0" smtClean="0"/>
              <a:t> учитель-логопед </a:t>
            </a:r>
          </a:p>
          <a:p>
            <a:r>
              <a:rPr lang="ru-RU" sz="2600" b="1" dirty="0" smtClean="0"/>
              <a:t>МБОУ «</a:t>
            </a:r>
            <a:r>
              <a:rPr lang="ru-RU" sz="2600" b="1" dirty="0" err="1" smtClean="0"/>
              <a:t>Восходненская</a:t>
            </a:r>
            <a:r>
              <a:rPr lang="ru-RU" sz="2600" b="1" dirty="0" smtClean="0"/>
              <a:t> школа»</a:t>
            </a:r>
          </a:p>
          <a:p>
            <a:r>
              <a:rPr lang="ru-RU" sz="2600" b="1" dirty="0" smtClean="0"/>
              <a:t>Грищенко Л.А. </a:t>
            </a:r>
            <a:endParaRPr lang="ru-RU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rmAutofit/>
          </a:bodyPr>
          <a:lstStyle/>
          <a:p>
            <a:r>
              <a:rPr lang="ru-RU" sz="2600" dirty="0" smtClean="0"/>
              <a:t>6. «Парус»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7"/>
            <a:ext cx="4329114" cy="517685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Капитан капитану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Сигнал подаёт: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- Как я рад, что навстречу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Корабль ваш плывёт.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Способ выполнения: </a:t>
            </a:r>
            <a:r>
              <a:rPr lang="ru-RU" sz="2000" dirty="0" smtClean="0"/>
              <a:t>улыбнуться; широко открыть рот; кончик языка поднять к бугоркам за верхними зубами; удерживать язык на счёт до 8.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C:\Users\школа\Pictures\2016-03-01\009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1" b="2163"/>
          <a:stretch>
            <a:fillRect/>
          </a:stretch>
        </p:blipFill>
        <p:spPr bwMode="auto">
          <a:xfrm rot="16200000">
            <a:off x="5472753" y="885173"/>
            <a:ext cx="2270461" cy="264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школа\Pictures\2016-03-01\0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27158" y="3702538"/>
            <a:ext cx="2714643" cy="2596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>
            <a:normAutofit/>
          </a:bodyPr>
          <a:lstStyle/>
          <a:p>
            <a:r>
              <a:rPr lang="ru-RU" sz="2600" dirty="0" smtClean="0"/>
              <a:t>7. «Чашечка»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5"/>
            <a:ext cx="4038600" cy="510541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Способ выполнения: </a:t>
            </a:r>
            <a:r>
              <a:rPr lang="ru-RU" sz="2000" dirty="0" smtClean="0"/>
              <a:t>рот широко открыт, широкий язык поднять кверху; потянуться к верхним зубам, но не касаться их; удерживать язык в таком положении 10-15 с.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679494"/>
            <a:ext cx="2214578" cy="19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144307"/>
            <a:ext cx="2071702" cy="206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329642" cy="1232680"/>
          </a:xfrm>
        </p:spPr>
        <p:txBody>
          <a:bodyPr>
            <a:normAutofit fontScale="90000"/>
          </a:bodyPr>
          <a:lstStyle/>
          <a:p>
            <a:pPr marL="0"/>
            <a:r>
              <a:rPr lang="en-US" sz="4400" dirty="0" smtClean="0"/>
              <a:t>III.</a:t>
            </a:r>
            <a:r>
              <a:rPr lang="ru-RU" sz="4400" dirty="0" smtClean="0"/>
              <a:t> Приёмы постановки звука </a:t>
            </a:r>
            <a:r>
              <a:rPr lang="en-US" sz="4400" dirty="0" smtClean="0"/>
              <a:t>[</a:t>
            </a:r>
            <a:r>
              <a:rPr lang="ru-RU" sz="4400" dirty="0" smtClean="0"/>
              <a:t>л</a:t>
            </a:r>
            <a:r>
              <a:rPr lang="en-US" sz="4400" dirty="0" smtClean="0"/>
              <a:t>]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Постановка звука </a:t>
            </a:r>
            <a:r>
              <a:rPr lang="en-US" dirty="0" smtClean="0"/>
              <a:t>[</a:t>
            </a:r>
            <a:r>
              <a:rPr lang="ru-RU" dirty="0" smtClean="0"/>
              <a:t>л</a:t>
            </a:r>
            <a:r>
              <a:rPr lang="en-US" dirty="0" smtClean="0"/>
              <a:t>]</a:t>
            </a:r>
            <a:r>
              <a:rPr lang="ru-RU" dirty="0" smtClean="0"/>
              <a:t> может оказаться сложной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 способ: </a:t>
            </a:r>
            <a:r>
              <a:rPr lang="ru-RU" dirty="0" smtClean="0"/>
              <a:t>по подражанию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 способ: </a:t>
            </a:r>
            <a:r>
              <a:rPr lang="ru-RU" dirty="0" err="1" smtClean="0"/>
              <a:t>зазубная</a:t>
            </a:r>
            <a:r>
              <a:rPr lang="ru-RU" dirty="0" smtClean="0"/>
              <a:t> постановка звука </a:t>
            </a:r>
            <a:r>
              <a:rPr lang="en-US" dirty="0" smtClean="0"/>
              <a:t>[</a:t>
            </a:r>
            <a:r>
              <a:rPr lang="ru-RU" dirty="0" smtClean="0"/>
              <a:t>л</a:t>
            </a:r>
            <a:r>
              <a:rPr lang="en-US" dirty="0" smtClean="0"/>
              <a:t>]</a:t>
            </a:r>
            <a:r>
              <a:rPr lang="ru-RU" dirty="0" smtClean="0"/>
              <a:t> или от «чашечки».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- Завести «чашечку» за </a:t>
            </a:r>
            <a:r>
              <a:rPr lang="ru-RU" dirty="0" err="1" smtClean="0"/>
              <a:t>вехние</a:t>
            </a:r>
            <a:r>
              <a:rPr lang="ru-RU" dirty="0" smtClean="0"/>
              <a:t> зубы и стучать по деснам  верхних резцов или альвеолам </a:t>
            </a:r>
            <a:r>
              <a:rPr lang="en-US" dirty="0" smtClean="0"/>
              <a:t>[</a:t>
            </a:r>
            <a:r>
              <a:rPr lang="ru-RU" dirty="0" err="1" smtClean="0"/>
              <a:t>ла-ла</a:t>
            </a:r>
            <a:r>
              <a:rPr lang="en-US" dirty="0" smtClean="0"/>
              <a:t>]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14290"/>
            <a:ext cx="7643866" cy="7600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 способ: </a:t>
            </a:r>
            <a:r>
              <a:rPr lang="ru-RU" sz="2800" dirty="0" smtClean="0"/>
              <a:t>от звука </a:t>
            </a:r>
            <a:r>
              <a:rPr lang="en-US" sz="2800" dirty="0" smtClean="0"/>
              <a:t>[</a:t>
            </a:r>
            <a:r>
              <a:rPr lang="ru-RU" sz="2800" dirty="0" smtClean="0"/>
              <a:t>а</a:t>
            </a:r>
            <a:r>
              <a:rPr lang="en-US" sz="2800" dirty="0" smtClean="0"/>
              <a:t>]</a:t>
            </a:r>
            <a:r>
              <a:rPr lang="ru-RU" sz="2800" dirty="0" smtClean="0"/>
              <a:t>. </a:t>
            </a:r>
          </a:p>
          <a:p>
            <a:pPr indent="457200" algn="just">
              <a:lnSpc>
                <a:spcPct val="150000"/>
              </a:lnSpc>
            </a:pPr>
            <a:r>
              <a:rPr lang="ru-RU" sz="2800" dirty="0" smtClean="0"/>
              <a:t>Во время произнесения звука </a:t>
            </a:r>
            <a:r>
              <a:rPr lang="en-US" sz="2800" dirty="0" smtClean="0"/>
              <a:t>[</a:t>
            </a:r>
            <a:r>
              <a:rPr lang="ru-RU" sz="2800" dirty="0" smtClean="0"/>
              <a:t>а</a:t>
            </a:r>
            <a:r>
              <a:rPr lang="en-US" sz="2800" dirty="0" smtClean="0"/>
              <a:t>]</a:t>
            </a:r>
            <a:r>
              <a:rPr lang="ru-RU" sz="2800" dirty="0" smtClean="0"/>
              <a:t> стучать языком в верхние резцы и произносить </a:t>
            </a:r>
            <a:r>
              <a:rPr lang="en-US" sz="2800" dirty="0" smtClean="0"/>
              <a:t>[</a:t>
            </a:r>
            <a:r>
              <a:rPr lang="ru-RU" sz="2800" dirty="0" smtClean="0"/>
              <a:t>а</a:t>
            </a:r>
            <a:r>
              <a:rPr lang="en-US" sz="2800" dirty="0" smtClean="0"/>
              <a:t>]</a:t>
            </a:r>
            <a:r>
              <a:rPr lang="ru-RU" sz="2800" dirty="0" smtClean="0"/>
              <a:t>. Получится </a:t>
            </a:r>
            <a:r>
              <a:rPr lang="en-US" sz="2800" dirty="0" smtClean="0"/>
              <a:t>[</a:t>
            </a:r>
            <a:r>
              <a:rPr lang="ru-RU" sz="2800" dirty="0" smtClean="0"/>
              <a:t>ал-ал-ал</a:t>
            </a:r>
            <a:r>
              <a:rPr lang="en-US" sz="2800" dirty="0" smtClean="0"/>
              <a:t>]</a:t>
            </a:r>
            <a:r>
              <a:rPr lang="ru-RU" sz="2800" dirty="0" smtClean="0"/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ru-RU" sz="2800" dirty="0" smtClean="0"/>
              <a:t>Затем произносить в обратном слоге </a:t>
            </a:r>
            <a:r>
              <a:rPr lang="en-US" sz="2800" dirty="0" smtClean="0"/>
              <a:t>[</a:t>
            </a:r>
            <a:r>
              <a:rPr lang="ru-RU" sz="2800" dirty="0" smtClean="0"/>
              <a:t>ал</a:t>
            </a:r>
            <a:r>
              <a:rPr lang="en-US" sz="2800" dirty="0" smtClean="0"/>
              <a:t>]</a:t>
            </a:r>
            <a:r>
              <a:rPr lang="ru-RU" sz="2800" dirty="0" smtClean="0"/>
              <a:t>, между гласными </a:t>
            </a:r>
            <a:r>
              <a:rPr lang="en-US" sz="2800" dirty="0" smtClean="0"/>
              <a:t>[</a:t>
            </a:r>
            <a:r>
              <a:rPr lang="ru-RU" sz="2800" dirty="0" err="1" smtClean="0"/>
              <a:t>а-ла</a:t>
            </a:r>
            <a:r>
              <a:rPr lang="en-US" sz="2800" dirty="0" smtClean="0"/>
              <a:t>]</a:t>
            </a:r>
            <a:r>
              <a:rPr lang="ru-RU" sz="2800" dirty="0" smtClean="0"/>
              <a:t> и, наконец, в открытом слоге </a:t>
            </a:r>
            <a:r>
              <a:rPr lang="en-US" sz="2800" dirty="0" smtClean="0"/>
              <a:t>[</a:t>
            </a:r>
            <a:r>
              <a:rPr lang="ru-RU" sz="2800" dirty="0" err="1" smtClean="0"/>
              <a:t>ла</a:t>
            </a:r>
            <a:r>
              <a:rPr lang="en-US" sz="2800" dirty="0" smtClean="0"/>
              <a:t>]</a:t>
            </a:r>
            <a:r>
              <a:rPr lang="ru-RU" sz="2800" dirty="0" smtClean="0"/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ru-RU" sz="2800" dirty="0" smtClean="0"/>
              <a:t>На втором этапе язык убирается за верхние зубы, и начинается автоматизация звука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ru-RU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77153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 способ: </a:t>
            </a:r>
            <a:r>
              <a:rPr lang="ru-RU" sz="2800" dirty="0" smtClean="0"/>
              <a:t>от межзубного звука 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(при замене </a:t>
            </a:r>
            <a:r>
              <a:rPr lang="en-US" sz="2800" dirty="0" smtClean="0"/>
              <a:t>[</a:t>
            </a:r>
            <a:r>
              <a:rPr lang="ru-RU" sz="2800" dirty="0" smtClean="0"/>
              <a:t>л</a:t>
            </a:r>
            <a:r>
              <a:rPr lang="en-US" sz="2800" dirty="0" smtClean="0"/>
              <a:t>]</a:t>
            </a:r>
            <a:r>
              <a:rPr lang="ru-RU" sz="2800" dirty="0" smtClean="0"/>
              <a:t> на </a:t>
            </a:r>
            <a:r>
              <a:rPr lang="en-US" sz="2800" dirty="0" smtClean="0"/>
              <a:t>[</a:t>
            </a:r>
            <a:r>
              <a:rPr lang="ru-RU" sz="2800" dirty="0" err="1" smtClean="0"/>
              <a:t>й</a:t>
            </a:r>
            <a:r>
              <a:rPr lang="en-US" sz="2800" dirty="0" smtClean="0"/>
              <a:t>]</a:t>
            </a:r>
            <a:r>
              <a:rPr lang="ru-RU" sz="2800" dirty="0" smtClean="0"/>
              <a:t>).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dirty="0" smtClean="0"/>
              <a:t>Удерживаем кончик языка за зубами, крепко прижимая его к верхним резцам, чтобы опустить среднюю часть спинки языка, а заднюю поднять.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dirty="0" smtClean="0"/>
              <a:t> Просунуть кончик языка между зубами и сказать </a:t>
            </a:r>
            <a:r>
              <a:rPr lang="en-US" sz="2800" dirty="0" smtClean="0"/>
              <a:t>[</a:t>
            </a:r>
            <a:r>
              <a:rPr lang="ru-RU" sz="2800" dirty="0" err="1" smtClean="0"/>
              <a:t>ы</a:t>
            </a:r>
            <a:r>
              <a:rPr lang="en-US" sz="2800" dirty="0" smtClean="0"/>
              <a:t>]</a:t>
            </a:r>
            <a:r>
              <a:rPr lang="ru-RU" sz="2800" dirty="0" smtClean="0"/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dirty="0" smtClean="0"/>
              <a:t> Произносить слог </a:t>
            </a:r>
            <a:r>
              <a:rPr lang="en-US" sz="2800" dirty="0" smtClean="0"/>
              <a:t>[</a:t>
            </a:r>
            <a:r>
              <a:rPr lang="ru-RU" sz="2800" dirty="0" err="1" smtClean="0"/>
              <a:t>ыл</a:t>
            </a:r>
            <a:r>
              <a:rPr lang="en-US" sz="2800" dirty="0" smtClean="0"/>
              <a:t>]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857232"/>
            <a:ext cx="7929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5 способ: </a:t>
            </a:r>
            <a:r>
              <a:rPr lang="ru-RU" sz="2800" dirty="0" smtClean="0"/>
              <a:t>при замене </a:t>
            </a:r>
            <a:r>
              <a:rPr lang="en-US" sz="2800" dirty="0" smtClean="0"/>
              <a:t>[</a:t>
            </a:r>
            <a:r>
              <a:rPr lang="ru-RU" sz="2800" dirty="0" smtClean="0"/>
              <a:t>л – у – в</a:t>
            </a:r>
            <a:r>
              <a:rPr lang="en-US" sz="2800" dirty="0" smtClean="0"/>
              <a:t>]</a:t>
            </a:r>
            <a:r>
              <a:rPr lang="ru-RU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- Объяснить, что губы не должны двигаться.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dirty="0" smtClean="0"/>
              <a:t>Прикусить кончик широкого языка и придерживать движение губ пальцами.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dirty="0" smtClean="0"/>
              <a:t> Произносить звук </a:t>
            </a:r>
            <a:r>
              <a:rPr lang="en-US" sz="2800" dirty="0" smtClean="0"/>
              <a:t>[</a:t>
            </a:r>
            <a:r>
              <a:rPr lang="ru-RU" sz="2800" dirty="0" err="1" smtClean="0"/>
              <a:t>ы</a:t>
            </a:r>
            <a:r>
              <a:rPr lang="en-US" sz="2800" dirty="0" smtClean="0"/>
              <a:t>]</a:t>
            </a:r>
            <a:r>
              <a:rPr lang="ru-RU" sz="2800" dirty="0" smtClean="0"/>
              <a:t>, затем </a:t>
            </a:r>
            <a:r>
              <a:rPr lang="en-US" sz="2800" dirty="0" smtClean="0"/>
              <a:t>[</a:t>
            </a:r>
            <a:r>
              <a:rPr lang="ru-RU" sz="2800" dirty="0" err="1" smtClean="0"/>
              <a:t>ыл</a:t>
            </a:r>
            <a:r>
              <a:rPr lang="en-US" sz="2800" dirty="0" smtClean="0"/>
              <a:t>]</a:t>
            </a:r>
            <a:r>
              <a:rPr lang="ru-RU" sz="2800" dirty="0" smtClean="0"/>
              <a:t>, оторвав язык от зубов.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56"/>
            <a:ext cx="78581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 способ: </a:t>
            </a:r>
            <a:r>
              <a:rPr lang="ru-RU" sz="2800" dirty="0" smtClean="0"/>
              <a:t>механический способ с помощью зонда от мягкого звука </a:t>
            </a:r>
            <a:r>
              <a:rPr lang="en-US" sz="2800" dirty="0" smtClean="0"/>
              <a:t>[</a:t>
            </a:r>
            <a:r>
              <a:rPr lang="ru-RU" sz="2800" dirty="0" smtClean="0"/>
              <a:t>л</a:t>
            </a:r>
            <a:r>
              <a:rPr lang="en-US" sz="2800" dirty="0" smtClean="0"/>
              <a:t>’]</a:t>
            </a:r>
            <a:r>
              <a:rPr lang="ru-RU" sz="2800" dirty="0" smtClean="0"/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dirty="0" smtClean="0"/>
              <a:t> Повторяем </a:t>
            </a:r>
            <a:r>
              <a:rPr lang="en-US" sz="2800" dirty="0" smtClean="0"/>
              <a:t>[</a:t>
            </a:r>
            <a:r>
              <a:rPr lang="ru-RU" sz="2800" dirty="0" err="1" smtClean="0"/>
              <a:t>ля-ля</a:t>
            </a:r>
            <a:r>
              <a:rPr lang="en-US" sz="2800" dirty="0" smtClean="0"/>
              <a:t>]</a:t>
            </a:r>
            <a:r>
              <a:rPr lang="ru-RU" sz="2800" dirty="0" smtClean="0"/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dirty="0" smtClean="0"/>
              <a:t> Вводим зонд №4, чтобы он оказался между твёрдым нёбом и средней частью спинки языка.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dirty="0" smtClean="0"/>
              <a:t> Нажимаем, получится </a:t>
            </a:r>
            <a:r>
              <a:rPr lang="en-US" sz="2800" dirty="0" smtClean="0"/>
              <a:t>[</a:t>
            </a:r>
            <a:r>
              <a:rPr lang="ru-RU" sz="2800" dirty="0" err="1" smtClean="0"/>
              <a:t>ла-ла</a:t>
            </a:r>
            <a:r>
              <a:rPr lang="en-US" sz="2800" dirty="0" smtClean="0"/>
              <a:t>]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algn="ctr"/>
            <a:r>
              <a:rPr lang="en-US" dirty="0" smtClean="0"/>
              <a:t>IV.</a:t>
            </a:r>
            <a:r>
              <a:rPr lang="ru-RU" dirty="0" smtClean="0"/>
              <a:t> Артикуляционная гимнастика для постановки звука </a:t>
            </a:r>
            <a:r>
              <a:rPr lang="en-US" dirty="0" smtClean="0"/>
              <a:t>[</a:t>
            </a:r>
            <a:r>
              <a:rPr lang="ru-RU" dirty="0" err="1" smtClean="0"/>
              <a:t>р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09737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Постановка правильной артикуляции звука </a:t>
            </a:r>
            <a:r>
              <a:rPr lang="en-US" dirty="0" smtClean="0"/>
              <a:t>[</a:t>
            </a:r>
            <a:r>
              <a:rPr lang="ru-RU" dirty="0" err="1" smtClean="0"/>
              <a:t>р</a:t>
            </a:r>
            <a:r>
              <a:rPr lang="en-US" dirty="0" smtClean="0"/>
              <a:t>]</a:t>
            </a:r>
            <a:r>
              <a:rPr lang="ru-RU" dirty="0" smtClean="0"/>
              <a:t> требует специальных подготовительных упражнений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>
            <a:normAutofit/>
          </a:bodyPr>
          <a:lstStyle/>
          <a:p>
            <a:r>
              <a:rPr lang="ru-RU" sz="2600" dirty="0" smtClean="0"/>
              <a:t>1. «Улыбка»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9"/>
            <a:ext cx="4038600" cy="52482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«Удивительный ребенок»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Обо мне все говорят.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Потому что я с пеленок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Улыбаюсь всем подряд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Способ выполнения: </a:t>
            </a:r>
            <a:r>
              <a:rPr lang="ru-RU" sz="2000" dirty="0" smtClean="0"/>
              <a:t>улыбнуться, с напряжением обнажив сомкнутые зубы</a:t>
            </a:r>
            <a:endParaRPr lang="ru-RU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4929189" y="1214422"/>
            <a:ext cx="279990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45454" t="26102" r="9091" b="19446"/>
          <a:stretch>
            <a:fillRect/>
          </a:stretch>
        </p:blipFill>
        <p:spPr>
          <a:xfrm>
            <a:off x="4929190" y="3714751"/>
            <a:ext cx="2857520" cy="2262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3261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2. «Трубочка»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9"/>
            <a:ext cx="4038600" cy="52482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Есть у Дани дудочка –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С дырочками трубочка.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Если в дудочку дудеть,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Куклы будут песни петь.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Способ выполнения: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/>
              <a:t>высунуть широкий язык; боковые края языка загнуть вверх; подуть в получившуюся трубочку.</a:t>
            </a:r>
            <a:endParaRPr lang="ru-RU" sz="2000" dirty="0"/>
          </a:p>
        </p:txBody>
      </p:sp>
      <p:pic>
        <p:nvPicPr>
          <p:cNvPr id="5" name="Содержимое 4" descr="http://www.logoped1.ru/wp-content/gallery/gimastika/gimnastika1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65639" r="71761" b="18062"/>
          <a:stretch>
            <a:fillRect/>
          </a:stretch>
        </p:blipFill>
        <p:spPr bwMode="auto">
          <a:xfrm>
            <a:off x="5072066" y="3714752"/>
            <a:ext cx="2928958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:\103526359_5.jpg"/>
          <p:cNvPicPr>
            <a:picLocks noChangeAspect="1" noChangeArrowheads="1"/>
          </p:cNvPicPr>
          <p:nvPr/>
        </p:nvPicPr>
        <p:blipFill>
          <a:blip r:embed="rId3"/>
          <a:srcRect l="16129" t="23609" r="13709"/>
          <a:stretch>
            <a:fillRect/>
          </a:stretch>
        </p:blipFill>
        <p:spPr bwMode="auto">
          <a:xfrm>
            <a:off x="5072066" y="1357298"/>
            <a:ext cx="2928958" cy="1975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I.</a:t>
            </a:r>
            <a:r>
              <a:rPr lang="ru-RU" dirty="0" smtClean="0"/>
              <a:t>Этапы логопедического воздействия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Подготовительный этап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Артикуляционные упражнения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Комплекс упражнений для постановки звука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Цель:</a:t>
            </a:r>
            <a:r>
              <a:rPr lang="ru-RU" dirty="0" smtClean="0"/>
              <a:t> включить ребенка в целенаправленный логопедический процесс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804184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3. «Качели»                            5. «Чашечка»</a:t>
            </a:r>
            <a:b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4. «Маляр»                             6. «Парус»</a:t>
            </a:r>
            <a:b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47199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7. «Грибок»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Вот на тонкой ножке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Гриб стоит среди дорожки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Способ выполнения: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/>
              <a:t>улыбнуться, открыть рот, присосать широкий язык к нёбу; в пощёлкивании управляется нужное движение языка.</a:t>
            </a:r>
            <a:endParaRPr lang="ru-RU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0000"/>
          </a:blip>
          <a:srcRect l="8888" t="28572" r="47937" b="14285"/>
          <a:stretch>
            <a:fillRect/>
          </a:stretch>
        </p:blipFill>
        <p:spPr bwMode="auto">
          <a:xfrm>
            <a:off x="5072066" y="1928802"/>
            <a:ext cx="2150795" cy="213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8412" t="30159" r="11111" b="12698"/>
          <a:stretch>
            <a:fillRect/>
          </a:stretch>
        </p:blipFill>
        <p:spPr bwMode="auto">
          <a:xfrm>
            <a:off x="7286644" y="4286256"/>
            <a:ext cx="135731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>
            <a:normAutofit/>
          </a:bodyPr>
          <a:lstStyle/>
          <a:p>
            <a:r>
              <a:rPr lang="ru-RU" sz="2600" dirty="0" smtClean="0"/>
              <a:t>8. «Дуэт»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7"/>
            <a:ext cx="4038600" cy="517685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Дятел выдолбит дупло,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Конь резвится «Иго-го».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Способ выполнения: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/>
              <a:t>рот широко открыт и слегка растянут в улыбке; язык в форме «чашечки» поднят за верхние передние зубы к альвеолам.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/>
              <a:t>1)Ребенок цокает.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/>
              <a:t>2)Говорит с придыханием </a:t>
            </a:r>
            <a:r>
              <a:rPr lang="en-US" sz="2000" dirty="0" smtClean="0"/>
              <a:t>[</a:t>
            </a:r>
            <a:r>
              <a:rPr lang="ru-RU" sz="2000" dirty="0" err="1" smtClean="0"/>
              <a:t>д-д-д</a:t>
            </a:r>
            <a:r>
              <a:rPr lang="en-US" sz="2000" dirty="0" smtClean="0"/>
              <a:t>]</a:t>
            </a:r>
            <a:r>
              <a:rPr lang="ru-RU" sz="2000" dirty="0" smtClean="0"/>
              <a:t>, </a:t>
            </a:r>
            <a:r>
              <a:rPr lang="en-US" sz="2000" dirty="0" smtClean="0"/>
              <a:t>[</a:t>
            </a:r>
            <a:r>
              <a:rPr lang="ru-RU" sz="2000" dirty="0" smtClean="0"/>
              <a:t>т-т-т</a:t>
            </a:r>
            <a:r>
              <a:rPr lang="en-US" sz="2000" dirty="0" smtClean="0"/>
              <a:t>]</a:t>
            </a:r>
            <a:r>
              <a:rPr lang="ru-RU" sz="2000" dirty="0" smtClean="0"/>
              <a:t>. Язык прыгает по бугоркам</a:t>
            </a:r>
            <a:endParaRPr lang="ru-RU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4716" t="32738" r="5659" b="8498"/>
          <a:stretch>
            <a:fillRect/>
          </a:stretch>
        </p:blipFill>
        <p:spPr>
          <a:xfrm>
            <a:off x="5286380" y="3143248"/>
            <a:ext cx="2846448" cy="2714643"/>
          </a:xfr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t="17680"/>
          <a:stretch>
            <a:fillRect/>
          </a:stretch>
        </p:blipFill>
        <p:spPr bwMode="auto">
          <a:xfrm>
            <a:off x="4929190" y="571480"/>
            <a:ext cx="3500437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>
            <a:normAutofit/>
          </a:bodyPr>
          <a:lstStyle/>
          <a:p>
            <a:r>
              <a:rPr lang="ru-RU" sz="2600" dirty="0" smtClean="0"/>
              <a:t>9. «Автомат» 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7"/>
            <a:ext cx="4038600" cy="517685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/>
              <a:t>На посту стоит солдат,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/>
              <a:t>У солдата автомат.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Способ выполнения: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/>
              <a:t>рот приоткрыт; язык поднят вверх, упирается в бугорки; произносим </a:t>
            </a:r>
            <a:r>
              <a:rPr lang="en-US" sz="2000" dirty="0" smtClean="0"/>
              <a:t>[</a:t>
            </a:r>
            <a:r>
              <a:rPr lang="ru-RU" sz="2000" dirty="0" err="1" smtClean="0"/>
              <a:t>д-д-д</a:t>
            </a:r>
            <a:r>
              <a:rPr lang="en-US" sz="2000" dirty="0" smtClean="0"/>
              <a:t>]</a:t>
            </a:r>
            <a:r>
              <a:rPr lang="ru-RU" sz="2000" dirty="0" smtClean="0"/>
              <a:t>, не опуская язык.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/>
              <a:t>1) «Пострелять» медленно, четко произнося звук </a:t>
            </a:r>
            <a:r>
              <a:rPr lang="en-US" sz="2000" dirty="0" smtClean="0"/>
              <a:t>[</a:t>
            </a:r>
            <a:r>
              <a:rPr lang="ru-RU" sz="2000" dirty="0" err="1" smtClean="0"/>
              <a:t>д</a:t>
            </a:r>
            <a:r>
              <a:rPr lang="en-US" sz="2000" dirty="0" smtClean="0"/>
              <a:t>]</a:t>
            </a:r>
            <a:r>
              <a:rPr lang="ru-RU" sz="2000" dirty="0" smtClean="0"/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/>
              <a:t>2) «Пострелять» так, чтобы последний звук произносился сильнее: </a:t>
            </a:r>
            <a:r>
              <a:rPr lang="en-US" sz="2000" dirty="0" smtClean="0"/>
              <a:t>[</a:t>
            </a:r>
            <a:r>
              <a:rPr lang="ru-RU" sz="2000" dirty="0" err="1" smtClean="0"/>
              <a:t>д-д-Д</a:t>
            </a:r>
            <a:r>
              <a:rPr lang="en-US" sz="2000" dirty="0" smtClean="0"/>
              <a:t>]</a:t>
            </a:r>
            <a:r>
              <a:rPr lang="ru-RU" sz="2000" dirty="0" smtClean="0"/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/>
              <a:t>3) «Пострелять» как можно быстрее, четко произнося звук </a:t>
            </a:r>
            <a:r>
              <a:rPr lang="en-US" sz="2000" dirty="0" smtClean="0"/>
              <a:t>[</a:t>
            </a:r>
            <a:r>
              <a:rPr lang="ru-RU" sz="2000" dirty="0" err="1" smtClean="0"/>
              <a:t>д</a:t>
            </a:r>
            <a:r>
              <a:rPr lang="en-US" sz="2000" dirty="0" smtClean="0"/>
              <a:t>]</a:t>
            </a:r>
            <a:endParaRPr lang="ru-RU" sz="2000" dirty="0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7687" t="31545" r="47727" b="17174"/>
          <a:stretch>
            <a:fillRect/>
          </a:stretch>
        </p:blipFill>
        <p:spPr>
          <a:xfrm>
            <a:off x="5026346" y="1214422"/>
            <a:ext cx="2403174" cy="2071702"/>
          </a:xfrm>
          <a:noFill/>
        </p:spPr>
      </p:pic>
      <p:pic>
        <p:nvPicPr>
          <p:cNvPr id="6" name="Рисунок 5" descr="C:\Users\Katya\Desktop\галя все\картинки галя\сол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4" b="7368"/>
          <a:stretch/>
        </p:blipFill>
        <p:spPr bwMode="auto">
          <a:xfrm>
            <a:off x="5000628" y="3714752"/>
            <a:ext cx="2357454" cy="19288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3261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10. «Муха»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9"/>
            <a:ext cx="4038600" cy="52482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Муха в паутине бьётся –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Ей спастись не удаётся.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Способ выполнения: </a:t>
            </a:r>
            <a:r>
              <a:rPr lang="ru-RU" sz="2000" dirty="0" smtClean="0"/>
              <a:t>слегка открыть рот; держать широкий кончик языка около бугорков; произносить </a:t>
            </a:r>
            <a:r>
              <a:rPr lang="en-US" sz="2000" dirty="0" smtClean="0"/>
              <a:t>[</a:t>
            </a:r>
            <a:r>
              <a:rPr lang="ru-RU" sz="2000" dirty="0" err="1" smtClean="0"/>
              <a:t>з-з-з</a:t>
            </a:r>
            <a:r>
              <a:rPr lang="en-US" sz="2000" dirty="0" smtClean="0"/>
              <a:t>]</a:t>
            </a:r>
            <a:r>
              <a:rPr lang="ru-RU" sz="2000" dirty="0" smtClean="0"/>
              <a:t>, двигая языком вперёд-назад.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4" descr="C:\Users\школа\Pictures\2016-03-01\005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" t="4377" r="5955" b="3499"/>
          <a:stretch>
            <a:fillRect/>
          </a:stretch>
        </p:blipFill>
        <p:spPr bwMode="auto">
          <a:xfrm rot="16200000">
            <a:off x="5322098" y="678638"/>
            <a:ext cx="2286015" cy="235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F:\1334164106_muha_v_vektor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2878" t="5887" r="6367" b="24710"/>
          <a:stretch>
            <a:fillRect/>
          </a:stretch>
        </p:blipFill>
        <p:spPr bwMode="auto">
          <a:xfrm>
            <a:off x="5355985" y="3357562"/>
            <a:ext cx="2362949" cy="2303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>
            <a:normAutofit/>
          </a:bodyPr>
          <a:lstStyle/>
          <a:p>
            <a:r>
              <a:rPr lang="ru-RU" sz="2600" dirty="0" smtClean="0"/>
              <a:t>11. «Ступеньки»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5"/>
            <a:ext cx="4471990" cy="510541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Язык шагает по ступенькам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Раз-два-три. Его на губу,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Зубы и бугорки положи.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Способ выполнения: </a:t>
            </a:r>
            <a:r>
              <a:rPr lang="ru-RU" sz="2000" dirty="0" smtClean="0"/>
              <a:t>открыть рот; широким кончиком языка «обхватить» верхнюю губу (первая ступенька), потом верхние зубы (вторая), дальше прижать к верхним бугоркам (третья ступенька).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7822" t="30724" r="49160" b="11882"/>
          <a:stretch>
            <a:fillRect/>
          </a:stretch>
        </p:blipFill>
        <p:spPr bwMode="auto">
          <a:xfrm>
            <a:off x="5429256" y="3643314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школа\Pictures\2016-03-01\0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9" r="3893" b="5419"/>
          <a:stretch>
            <a:fillRect/>
          </a:stretch>
        </p:blipFill>
        <p:spPr bwMode="auto">
          <a:xfrm rot="5400000">
            <a:off x="5526892" y="902472"/>
            <a:ext cx="2233621" cy="2428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/>
            <a:r>
              <a:rPr lang="en-US" sz="3800" dirty="0" smtClean="0"/>
              <a:t>V.</a:t>
            </a:r>
            <a:r>
              <a:rPr lang="ru-RU" sz="3800" dirty="0" smtClean="0"/>
              <a:t>Приёмы постановки звука </a:t>
            </a:r>
            <a:r>
              <a:rPr lang="en-US" sz="3800" dirty="0" smtClean="0"/>
              <a:t>[</a:t>
            </a:r>
            <a:r>
              <a:rPr lang="ru-RU" sz="3800" dirty="0" err="1" smtClean="0"/>
              <a:t>р</a:t>
            </a:r>
            <a:r>
              <a:rPr lang="en-US" sz="3800" dirty="0" smtClean="0"/>
              <a:t>]</a:t>
            </a:r>
            <a:endParaRPr lang="ru-RU" sz="3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 способ: </a:t>
            </a:r>
            <a:r>
              <a:rPr lang="ru-RU" sz="2800" dirty="0" smtClean="0"/>
              <a:t>по подражанию.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/>
              <a:t>Можно предложить ребенку «Завести моторчик», подражать рокоту самолёта или рычанию собаки </a:t>
            </a:r>
            <a:r>
              <a:rPr lang="en-US" sz="2800" dirty="0" smtClean="0"/>
              <a:t>[</a:t>
            </a:r>
            <a:r>
              <a:rPr lang="ru-RU" sz="2800" dirty="0" err="1" smtClean="0"/>
              <a:t>р-р-р</a:t>
            </a:r>
            <a:r>
              <a:rPr lang="en-US" sz="2800" dirty="0" smtClean="0"/>
              <a:t>]</a:t>
            </a:r>
            <a:r>
              <a:rPr lang="ru-RU" sz="2800" dirty="0" smtClean="0"/>
              <a:t>, или карканью вороны </a:t>
            </a:r>
            <a:r>
              <a:rPr lang="en-US" sz="2800" dirty="0" smtClean="0"/>
              <a:t>[</a:t>
            </a:r>
            <a:r>
              <a:rPr lang="ru-RU" sz="2800" dirty="0" err="1" smtClean="0"/>
              <a:t>кар-р-р</a:t>
            </a:r>
            <a:r>
              <a:rPr lang="en-US" sz="2800" dirty="0" smtClean="0"/>
              <a:t>]</a:t>
            </a:r>
            <a:r>
              <a:rPr lang="ru-RU" sz="2800" dirty="0" smtClean="0"/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/>
              <a:t>Но этот приём лишь изредка приводит к положительным результатам.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828680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 способ: </a:t>
            </a:r>
            <a:r>
              <a:rPr lang="ru-RU" sz="2600" dirty="0" smtClean="0"/>
              <a:t>постановка звука </a:t>
            </a:r>
            <a:r>
              <a:rPr lang="en-US" sz="2600" dirty="0" smtClean="0"/>
              <a:t>[</a:t>
            </a:r>
            <a:r>
              <a:rPr lang="ru-RU" sz="2600" dirty="0" err="1" smtClean="0"/>
              <a:t>р</a:t>
            </a:r>
            <a:r>
              <a:rPr lang="en-US" sz="2600" dirty="0" smtClean="0"/>
              <a:t>]</a:t>
            </a:r>
            <a:r>
              <a:rPr lang="ru-RU" sz="2600" dirty="0" smtClean="0"/>
              <a:t> от звука </a:t>
            </a:r>
            <a:r>
              <a:rPr lang="en-US" sz="2600" dirty="0" smtClean="0"/>
              <a:t>[</a:t>
            </a:r>
            <a:r>
              <a:rPr lang="ru-RU" sz="2600" dirty="0" err="1" smtClean="0"/>
              <a:t>д</a:t>
            </a:r>
            <a:r>
              <a:rPr lang="en-US" sz="2600" dirty="0" smtClean="0"/>
              <a:t>]</a:t>
            </a:r>
            <a:r>
              <a:rPr lang="ru-RU" sz="2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2600" dirty="0" smtClean="0"/>
              <a:t>Необходимо повторять на одном выдохе </a:t>
            </a:r>
            <a:r>
              <a:rPr lang="en-US" sz="2600" dirty="0" smtClean="0"/>
              <a:t>[</a:t>
            </a:r>
            <a:r>
              <a:rPr lang="ru-RU" sz="2600" dirty="0" err="1" smtClean="0"/>
              <a:t>д-д-д</a:t>
            </a:r>
            <a:r>
              <a:rPr lang="en-US" sz="2600" dirty="0" smtClean="0"/>
              <a:t>]</a:t>
            </a:r>
            <a:r>
              <a:rPr lang="ru-RU" sz="2600" dirty="0" smtClean="0"/>
              <a:t> с последующим более форсированным произношением.</a:t>
            </a:r>
          </a:p>
          <a:p>
            <a:pPr>
              <a:lnSpc>
                <a:spcPct val="150000"/>
              </a:lnSpc>
            </a:pPr>
            <a: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 способ: </a:t>
            </a:r>
            <a:r>
              <a:rPr lang="ru-RU" sz="2600" dirty="0" smtClean="0"/>
              <a:t>чередующееся произношение звуков </a:t>
            </a:r>
            <a:r>
              <a:rPr lang="en-US" sz="2600" dirty="0" smtClean="0"/>
              <a:t>[</a:t>
            </a:r>
            <a:r>
              <a:rPr lang="ru-RU" sz="2600" dirty="0" smtClean="0"/>
              <a:t>т</a:t>
            </a:r>
            <a:r>
              <a:rPr lang="en-US" sz="2600" dirty="0" smtClean="0"/>
              <a:t>]</a:t>
            </a:r>
            <a:r>
              <a:rPr lang="ru-RU" sz="2600" dirty="0" smtClean="0"/>
              <a:t> и </a:t>
            </a:r>
            <a:r>
              <a:rPr lang="en-US" sz="2600" dirty="0" smtClean="0"/>
              <a:t>[</a:t>
            </a:r>
            <a:r>
              <a:rPr lang="ru-RU" sz="2600" dirty="0" err="1" smtClean="0"/>
              <a:t>д</a:t>
            </a:r>
            <a:r>
              <a:rPr lang="en-US" sz="2600" dirty="0" smtClean="0"/>
              <a:t>]</a:t>
            </a:r>
            <a:r>
              <a:rPr lang="ru-RU" sz="2600" dirty="0" smtClean="0"/>
              <a:t> в сочетании </a:t>
            </a:r>
            <a:r>
              <a:rPr lang="en-US" sz="2600" dirty="0" smtClean="0"/>
              <a:t>[</a:t>
            </a:r>
            <a:r>
              <a:rPr lang="ru-RU" sz="2600" dirty="0" err="1" smtClean="0"/>
              <a:t>тд</a:t>
            </a:r>
            <a:r>
              <a:rPr lang="en-US" sz="2600" dirty="0" smtClean="0"/>
              <a:t>]</a:t>
            </a:r>
            <a:r>
              <a:rPr lang="ru-RU" sz="2600" dirty="0" smtClean="0"/>
              <a:t> или </a:t>
            </a:r>
            <a:r>
              <a:rPr lang="en-US" sz="2600" dirty="0" smtClean="0"/>
              <a:t>[</a:t>
            </a:r>
            <a:r>
              <a:rPr lang="ru-RU" sz="2600" dirty="0" err="1" smtClean="0"/>
              <a:t>тдд</a:t>
            </a:r>
            <a:r>
              <a:rPr lang="en-US" sz="2600" dirty="0" smtClean="0"/>
              <a:t>]</a:t>
            </a:r>
            <a:r>
              <a:rPr lang="ru-RU" sz="2600" dirty="0" smtClean="0"/>
              <a:t> в быстром темпе, ритмично при слегка открытом рте и при смыкании языка не с резцами, а с дёснами резцов или альвеолами. При сильном дуновении на кончик языка возникает вибрация.</a:t>
            </a:r>
            <a:endParaRPr lang="ru-RU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794"/>
            <a:ext cx="8001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 способ: </a:t>
            </a:r>
            <a:r>
              <a:rPr lang="ru-RU" sz="2800" dirty="0" smtClean="0"/>
              <a:t>постановка звука </a:t>
            </a:r>
            <a:r>
              <a:rPr lang="en-US" sz="2800" dirty="0" smtClean="0"/>
              <a:t>[</a:t>
            </a:r>
            <a:r>
              <a:rPr lang="ru-RU" sz="2800" dirty="0" err="1" smtClean="0"/>
              <a:t>р</a:t>
            </a:r>
            <a:r>
              <a:rPr lang="en-US" sz="2800" dirty="0" smtClean="0"/>
              <a:t>]</a:t>
            </a:r>
            <a:r>
              <a:rPr lang="ru-RU" sz="2800" dirty="0" smtClean="0"/>
              <a:t> от звука </a:t>
            </a:r>
            <a:r>
              <a:rPr lang="en-US" sz="2800" dirty="0" smtClean="0"/>
              <a:t>[</a:t>
            </a:r>
            <a:r>
              <a:rPr lang="ru-RU" sz="2800" dirty="0" smtClean="0"/>
              <a:t>ж</a:t>
            </a:r>
            <a:r>
              <a:rPr lang="en-US" sz="2800" dirty="0" smtClean="0"/>
              <a:t>]</a:t>
            </a:r>
            <a:r>
              <a:rPr lang="ru-RU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Для получения фрикативного звука </a:t>
            </a:r>
            <a:r>
              <a:rPr lang="en-US" sz="2800" dirty="0" smtClean="0"/>
              <a:t>[</a:t>
            </a:r>
            <a:r>
              <a:rPr lang="ru-RU" sz="2800" dirty="0" err="1" smtClean="0"/>
              <a:t>р</a:t>
            </a:r>
            <a:r>
              <a:rPr lang="en-US" sz="2800" dirty="0" smtClean="0"/>
              <a:t>]</a:t>
            </a:r>
            <a:r>
              <a:rPr lang="ru-RU" sz="2800" dirty="0" smtClean="0"/>
              <a:t> следует произносить звук </a:t>
            </a:r>
            <a:r>
              <a:rPr lang="en-US" sz="2800" dirty="0" smtClean="0"/>
              <a:t>[</a:t>
            </a:r>
            <a:r>
              <a:rPr lang="ru-RU" sz="2800" dirty="0" smtClean="0"/>
              <a:t>ж</a:t>
            </a:r>
            <a:r>
              <a:rPr lang="en-US" sz="2800" dirty="0" smtClean="0"/>
              <a:t>]</a:t>
            </a:r>
            <a:r>
              <a:rPr lang="ru-RU" sz="2800" dirty="0" smtClean="0"/>
              <a:t> при не -сколько приоткрытом рте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smtClean="0"/>
              <a:t>без округления губ и переместить передний край языка немного вперед, к дёснам верхних резцов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00108"/>
            <a:ext cx="82153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5 способ: </a:t>
            </a:r>
            <a:r>
              <a:rPr lang="ru-RU" sz="2800" dirty="0" smtClean="0"/>
              <a:t>постановка звука </a:t>
            </a:r>
            <a:r>
              <a:rPr lang="en-US" sz="2800" dirty="0" smtClean="0"/>
              <a:t>[</a:t>
            </a:r>
            <a:r>
              <a:rPr lang="ru-RU" sz="2800" dirty="0" err="1" smtClean="0"/>
              <a:t>р</a:t>
            </a:r>
            <a:r>
              <a:rPr lang="en-US" sz="2800" dirty="0" smtClean="0"/>
              <a:t>]</a:t>
            </a:r>
            <a:r>
              <a:rPr lang="ru-RU" sz="2800" dirty="0" smtClean="0"/>
              <a:t> от артикуляционного упражнения «муха».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Ребенок произносит сохранный звук </a:t>
            </a:r>
            <a:r>
              <a:rPr lang="en-US" sz="2800" dirty="0" smtClean="0"/>
              <a:t>[</a:t>
            </a:r>
            <a:r>
              <a:rPr lang="ru-RU" sz="2800" dirty="0" err="1" smtClean="0"/>
              <a:t>з-з-з</a:t>
            </a:r>
            <a:r>
              <a:rPr lang="en-US" sz="2800" dirty="0" smtClean="0"/>
              <a:t>]</a:t>
            </a:r>
            <a:r>
              <a:rPr lang="ru-RU" sz="2800" dirty="0" smtClean="0"/>
              <a:t>, перемещая переднюю часть языка вверх к альвеолам до получения акустического эффекта фрикативного </a:t>
            </a:r>
            <a:r>
              <a:rPr lang="en-US" sz="2800" dirty="0" smtClean="0"/>
              <a:t>[</a:t>
            </a:r>
            <a:r>
              <a:rPr lang="ru-RU" sz="2800" dirty="0" err="1" smtClean="0"/>
              <a:t>р</a:t>
            </a:r>
            <a:r>
              <a:rPr lang="en-US" sz="2800" dirty="0" smtClean="0"/>
              <a:t>]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00108"/>
            <a:ext cx="7715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 способ: </a:t>
            </a:r>
            <a:r>
              <a:rPr lang="ru-RU" sz="2800" dirty="0" smtClean="0"/>
              <a:t>поставка звука </a:t>
            </a:r>
            <a:r>
              <a:rPr lang="en-US" sz="2800" dirty="0" smtClean="0"/>
              <a:t>[</a:t>
            </a:r>
            <a:r>
              <a:rPr lang="ru-RU" sz="2800" dirty="0" err="1" smtClean="0"/>
              <a:t>р</a:t>
            </a:r>
            <a:r>
              <a:rPr lang="en-US" sz="2800" dirty="0" smtClean="0"/>
              <a:t>]</a:t>
            </a:r>
            <a:r>
              <a:rPr lang="ru-RU" sz="2800" dirty="0" smtClean="0"/>
              <a:t> от артикуляционного упражнения «грибок».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Ребенок делает артикуляционное упражнение «грибок» и с силой выдыхает струю воздуха. Вследствие этого выдоха язык приходит в вибрацию.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857388"/>
          </a:xfrm>
        </p:spPr>
        <p:txBody>
          <a:bodyPr>
            <a:noAutofit/>
          </a:bodyPr>
          <a:lstStyle/>
          <a:p>
            <a:pPr marL="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000" dirty="0" smtClean="0"/>
              <a:t> Этап постановки звука, формирование первичных произносительных умений и навыков 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88306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Цель: </a:t>
            </a:r>
            <a:r>
              <a:rPr lang="ru-RU" dirty="0" smtClean="0"/>
              <a:t>сформировать у ребенка первоначальные умения правильного произношения звука на специально подобранном речевом материале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14356"/>
            <a:ext cx="80010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 способ: </a:t>
            </a:r>
            <a:r>
              <a:rPr lang="ru-RU" sz="2800" dirty="0" smtClean="0"/>
              <a:t>механический.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Механический способ даёт ребенку возможность ощутить вибрацию языка, </a:t>
            </a:r>
            <a:r>
              <a:rPr lang="ru-RU" sz="2800" dirty="0" err="1" smtClean="0"/>
              <a:t>мышечно</a:t>
            </a:r>
            <a:r>
              <a:rPr lang="ru-RU" sz="2800" dirty="0" smtClean="0"/>
              <a:t>  запомнить её и в дальнейшем воспроизводить без механической помощи. 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Здесь используются шариковый зонд, соска или ватная палочка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78581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Этапы механического воздействия: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/>
              <a:t> движение зонда слева направо под языком;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/>
              <a:t> придерживание зондом внизу языка;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/>
              <a:t> проведение пальцем по зубам;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/>
              <a:t> проведение пальцем по бороде.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214422"/>
            <a:ext cx="77867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8 способ: </a:t>
            </a:r>
            <a:r>
              <a:rPr lang="ru-RU" sz="2800" dirty="0" smtClean="0"/>
              <a:t>вибрацию языка можно получить и без использования зонда, если в момент произнесения звука </a:t>
            </a:r>
            <a:r>
              <a:rPr lang="en-US" sz="2800" dirty="0" smtClean="0"/>
              <a:t>[</a:t>
            </a:r>
            <a:r>
              <a:rPr lang="ru-RU" sz="2800" dirty="0" err="1" smtClean="0"/>
              <a:t>д-д-д</a:t>
            </a:r>
            <a:r>
              <a:rPr lang="en-US" sz="2800" dirty="0" smtClean="0"/>
              <a:t>]</a:t>
            </a:r>
            <a:r>
              <a:rPr lang="ru-RU" sz="2800" dirty="0" smtClean="0"/>
              <a:t> постучать ладонью внизу под подбородком</a:t>
            </a:r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928670"/>
            <a:ext cx="8001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9 способ: </a:t>
            </a:r>
            <a:r>
              <a:rPr lang="ru-RU" sz="2800" dirty="0" smtClean="0"/>
              <a:t>если ребенок произносит глухой длительный звук </a:t>
            </a:r>
            <a:r>
              <a:rPr lang="en-US" sz="2800" dirty="0" smtClean="0"/>
              <a:t>[</a:t>
            </a:r>
            <a:r>
              <a:rPr lang="ru-RU" sz="2800" dirty="0" err="1" smtClean="0"/>
              <a:t>р</a:t>
            </a:r>
            <a:r>
              <a:rPr lang="en-US" sz="2800" dirty="0" smtClean="0"/>
              <a:t>]</a:t>
            </a:r>
            <a:r>
              <a:rPr lang="ru-RU" sz="2800" dirty="0" smtClean="0"/>
              <a:t> со сжатыми зубами, можно предложить произнести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[</a:t>
            </a:r>
            <a:r>
              <a:rPr lang="ru-RU" sz="2800" dirty="0" err="1" smtClean="0"/>
              <a:t>т-р-р</a:t>
            </a:r>
            <a:r>
              <a:rPr lang="en-US" sz="2800" dirty="0" smtClean="0"/>
              <a:t>]</a:t>
            </a:r>
            <a:r>
              <a:rPr lang="ru-RU" sz="2800" dirty="0" smtClean="0"/>
              <a:t>, прикусив деревянный шпатель, постепенно увеличивая расстояние между зубами.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071546"/>
            <a:ext cx="7715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/>
              <a:t>В русском языке звук</a:t>
            </a:r>
            <a:r>
              <a:rPr lang="en-US" sz="2800" dirty="0" smtClean="0"/>
              <a:t> [</a:t>
            </a:r>
            <a:r>
              <a:rPr lang="ru-RU" sz="2800" dirty="0" err="1" smtClean="0"/>
              <a:t>р</a:t>
            </a:r>
            <a:r>
              <a:rPr lang="en-US" sz="2800" dirty="0" smtClean="0"/>
              <a:t>]</a:t>
            </a:r>
            <a:r>
              <a:rPr lang="ru-RU" sz="2800" dirty="0" smtClean="0"/>
              <a:t> никогда не произносится раскатисто, а, напротив, звучит сглажено и часто </a:t>
            </a:r>
            <a:r>
              <a:rPr lang="ru-RU" sz="2800" dirty="0" err="1" smtClean="0"/>
              <a:t>одноударно</a:t>
            </a:r>
            <a:r>
              <a:rPr lang="ru-RU" sz="2800" dirty="0" smtClean="0"/>
              <a:t>. Поэтому не нужно добиваться от ребёнка усиленной вибрации кончика языка.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algn="ctr"/>
            <a:r>
              <a:rPr lang="en-US" sz="3800" dirty="0" smtClean="0"/>
              <a:t>VI</a:t>
            </a:r>
            <a:r>
              <a:rPr lang="ru-RU" sz="3800" dirty="0" smtClean="0"/>
              <a:t>. Автоматизация поставленного звука</a:t>
            </a:r>
            <a:endParaRPr lang="ru-RU" sz="3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/>
              <a:t>Некоторые авторы предлагают проводить автоматизацию звука в строгой последовательности: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/>
              <a:t>1.автоматизация звука в слогах (прямых, обратных, со стечением согласных);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/>
              <a:t>2.автоматизация  звука в словах (в начале слова, в середине, в конце);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928670"/>
            <a:ext cx="78581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3.автоматизация звука в предложениях;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4.автоматизация звука в </a:t>
            </a:r>
            <a:r>
              <a:rPr lang="ru-RU" sz="2800" dirty="0" err="1" smtClean="0"/>
              <a:t>чистоговорках</a:t>
            </a:r>
            <a:r>
              <a:rPr lang="ru-RU" sz="2800" dirty="0" smtClean="0"/>
              <a:t> и стихах;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5.автоматизация звука в коротких, а затем в длинных рассказах;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6.автоматизация звука в разговорной речи.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0724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Но в некоторых случаях на практике приходится менять последовательность.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Например, звук </a:t>
            </a:r>
            <a:r>
              <a:rPr lang="en-US" sz="2800" dirty="0" smtClean="0"/>
              <a:t>[</a:t>
            </a:r>
            <a:r>
              <a:rPr lang="ru-RU" sz="2800" dirty="0" err="1" smtClean="0"/>
              <a:t>р</a:t>
            </a:r>
            <a:r>
              <a:rPr lang="en-US" sz="2800" dirty="0" smtClean="0"/>
              <a:t>]</a:t>
            </a:r>
            <a:r>
              <a:rPr lang="ru-RU" sz="2800" dirty="0" smtClean="0"/>
              <a:t> у некоторых детей легче закрепляется в сочетании </a:t>
            </a:r>
            <a:r>
              <a:rPr lang="en-US" sz="2800" dirty="0" smtClean="0"/>
              <a:t>[</a:t>
            </a:r>
            <a:r>
              <a:rPr lang="ru-RU" sz="2800" dirty="0" err="1" smtClean="0"/>
              <a:t>вра</a:t>
            </a:r>
            <a:r>
              <a:rPr lang="en-US" sz="2800" dirty="0" smtClean="0"/>
              <a:t>]</a:t>
            </a:r>
            <a:r>
              <a:rPr lang="ru-RU" sz="2800" dirty="0" smtClean="0"/>
              <a:t>, </a:t>
            </a:r>
            <a:r>
              <a:rPr lang="en-US" sz="2800" dirty="0" smtClean="0"/>
              <a:t>[</a:t>
            </a:r>
            <a:r>
              <a:rPr lang="ru-RU" sz="2800" dirty="0" err="1" smtClean="0"/>
              <a:t>тра</a:t>
            </a:r>
            <a:r>
              <a:rPr lang="en-US" sz="2800" dirty="0" smtClean="0"/>
              <a:t>]</a:t>
            </a:r>
            <a:r>
              <a:rPr lang="ru-RU" sz="2800" dirty="0" smtClean="0"/>
              <a:t>, </a:t>
            </a:r>
            <a:r>
              <a:rPr lang="en-US" sz="2800" dirty="0" smtClean="0"/>
              <a:t>[</a:t>
            </a:r>
            <a:r>
              <a:rPr lang="ru-RU" sz="2800" dirty="0" err="1" smtClean="0"/>
              <a:t>дра</a:t>
            </a:r>
            <a:r>
              <a:rPr lang="en-US" sz="2800" dirty="0" smtClean="0"/>
              <a:t>]</a:t>
            </a:r>
            <a:r>
              <a:rPr lang="ru-RU" sz="2800" dirty="0" smtClean="0"/>
              <a:t>. А у некоторых вначале в обратных слогах </a:t>
            </a:r>
            <a:r>
              <a:rPr lang="en-US" sz="2800" dirty="0" smtClean="0"/>
              <a:t>[</a:t>
            </a:r>
            <a:r>
              <a:rPr lang="ru-RU" sz="2800" dirty="0" smtClean="0"/>
              <a:t>-ар</a:t>
            </a:r>
            <a:r>
              <a:rPr lang="en-US" sz="2800" dirty="0" smtClean="0"/>
              <a:t>]</a:t>
            </a:r>
            <a:r>
              <a:rPr lang="ru-RU" sz="2800" dirty="0" smtClean="0"/>
              <a:t>, </a:t>
            </a:r>
            <a:r>
              <a:rPr lang="en-US" sz="2800" dirty="0" smtClean="0"/>
              <a:t>[</a:t>
            </a:r>
            <a:r>
              <a:rPr lang="ru-RU" sz="2800" dirty="0" smtClean="0"/>
              <a:t>-ор</a:t>
            </a:r>
            <a:r>
              <a:rPr lang="en-US" sz="2800" dirty="0" smtClean="0"/>
              <a:t>]</a:t>
            </a:r>
            <a:r>
              <a:rPr lang="ru-RU" sz="2800" dirty="0" smtClean="0"/>
              <a:t>, </a:t>
            </a:r>
            <a:r>
              <a:rPr lang="en-US" sz="2800" dirty="0" smtClean="0"/>
              <a:t>[</a:t>
            </a:r>
            <a:r>
              <a:rPr lang="ru-RU" sz="2800" dirty="0" smtClean="0"/>
              <a:t>-</a:t>
            </a:r>
            <a:r>
              <a:rPr lang="ru-RU" sz="2800" dirty="0" err="1" smtClean="0"/>
              <a:t>ыр</a:t>
            </a:r>
            <a:r>
              <a:rPr lang="en-US" sz="2800" dirty="0" smtClean="0"/>
              <a:t>]</a:t>
            </a:r>
            <a:r>
              <a:rPr lang="ru-RU" sz="2800" dirty="0" smtClean="0"/>
              <a:t>, </a:t>
            </a:r>
            <a:r>
              <a:rPr lang="en-US" sz="2800" dirty="0" smtClean="0"/>
              <a:t>[</a:t>
            </a:r>
            <a:r>
              <a:rPr lang="ru-RU" sz="2800" dirty="0" smtClean="0"/>
              <a:t>-</a:t>
            </a:r>
            <a:r>
              <a:rPr lang="ru-RU" sz="2800" dirty="0" err="1" smtClean="0"/>
              <a:t>ур</a:t>
            </a:r>
            <a:r>
              <a:rPr lang="en-US" sz="2800" dirty="0" smtClean="0"/>
              <a:t>]</a:t>
            </a:r>
            <a:r>
              <a:rPr lang="ru-RU" sz="2800" dirty="0" smtClean="0"/>
              <a:t>, а затем в прямых - </a:t>
            </a:r>
            <a:r>
              <a:rPr lang="en-US" sz="2800" dirty="0" smtClean="0"/>
              <a:t>[</a:t>
            </a:r>
            <a:r>
              <a:rPr lang="ru-RU" sz="2800" dirty="0" err="1" smtClean="0"/>
              <a:t>ра</a:t>
            </a:r>
            <a:r>
              <a:rPr lang="en-US" sz="2800" dirty="0" smtClean="0"/>
              <a:t>]</a:t>
            </a:r>
            <a:r>
              <a:rPr lang="ru-RU" sz="2800" dirty="0" smtClean="0"/>
              <a:t>, </a:t>
            </a:r>
            <a:r>
              <a:rPr lang="en-US" sz="2800" dirty="0" smtClean="0"/>
              <a:t>[</a:t>
            </a:r>
            <a:r>
              <a:rPr lang="ru-RU" sz="2800" dirty="0" err="1" smtClean="0"/>
              <a:t>ро</a:t>
            </a:r>
            <a:r>
              <a:rPr lang="en-US" sz="2800" dirty="0" smtClean="0"/>
              <a:t>]</a:t>
            </a:r>
            <a:r>
              <a:rPr lang="ru-RU" sz="2800" dirty="0" smtClean="0"/>
              <a:t>, </a:t>
            </a:r>
            <a:r>
              <a:rPr lang="en-US" sz="2800" dirty="0" smtClean="0"/>
              <a:t>[</a:t>
            </a:r>
            <a:r>
              <a:rPr lang="ru-RU" sz="2800" dirty="0" err="1" smtClean="0"/>
              <a:t>ры</a:t>
            </a:r>
            <a:r>
              <a:rPr lang="ru-RU" sz="2800" dirty="0" smtClean="0"/>
              <a:t>,</a:t>
            </a:r>
            <a:r>
              <a:rPr lang="en-US" sz="2800" dirty="0" smtClean="0"/>
              <a:t>]</a:t>
            </a:r>
            <a:r>
              <a:rPr lang="ru-RU" sz="2800" dirty="0" smtClean="0"/>
              <a:t>, </a:t>
            </a:r>
            <a:r>
              <a:rPr lang="en-US" sz="2800" dirty="0" smtClean="0"/>
              <a:t>[</a:t>
            </a:r>
            <a:r>
              <a:rPr lang="ru-RU" sz="2800" dirty="0" err="1" smtClean="0"/>
              <a:t>ро</a:t>
            </a:r>
            <a:r>
              <a:rPr lang="en-US" sz="2800" dirty="0" smtClean="0"/>
              <a:t>]</a:t>
            </a:r>
            <a:r>
              <a:rPr lang="ru-RU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К этому нужно подходить индивидуально.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947324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447126"/>
          </a:xfrm>
        </p:spPr>
        <p:txBody>
          <a:bodyPr>
            <a:normAutofit/>
          </a:bodyPr>
          <a:lstStyle/>
          <a:p>
            <a:pPr marL="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000" dirty="0" smtClean="0"/>
              <a:t> Закрепление и автоматизация звука, формирование коммуникативных умений и навыков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597312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Цель: </a:t>
            </a:r>
            <a:r>
              <a:rPr lang="ru-RU" dirty="0" smtClean="0"/>
              <a:t>сформировать у ребенка умение и навыки безошибочного употребления звуков речи во всех ситуациях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II. </a:t>
            </a:r>
            <a:r>
              <a:rPr lang="ru-RU" dirty="0" smtClean="0"/>
              <a:t>Артикуляционная гимнастика для постановки звука </a:t>
            </a:r>
            <a:r>
              <a:rPr lang="en-US" dirty="0" smtClean="0"/>
              <a:t>[</a:t>
            </a:r>
            <a:r>
              <a:rPr lang="ru-RU" dirty="0" smtClean="0"/>
              <a:t>л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00175"/>
            <a:ext cx="4038600" cy="474822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«Качели»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Ах, качели-карусели,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Заскрипели, полетели.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Раз вперед и раз назад.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Всё летят, летят, летят.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Способ выполнения: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улыбнуться, открыть рот, поочерёдно упираться языком  то в верхние, то в нижние зубы; нижняя челюсть при этом неподвижна</a:t>
            </a:r>
          </a:p>
        </p:txBody>
      </p:sp>
      <p:pic>
        <p:nvPicPr>
          <p:cNvPr id="5" name="Рисунок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6786578" y="4143380"/>
            <a:ext cx="196354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школа\Pictures\2016-03-01\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9" b="8589"/>
          <a:stretch>
            <a:fillRect/>
          </a:stretch>
        </p:blipFill>
        <p:spPr bwMode="auto">
          <a:xfrm rot="16200000">
            <a:off x="4293396" y="2778910"/>
            <a:ext cx="2200282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школа\Pictures\2016-03-01\0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" t="4838" b="8084"/>
          <a:stretch>
            <a:fillRect/>
          </a:stretch>
        </p:blipFill>
        <p:spPr bwMode="auto">
          <a:xfrm rot="16200000">
            <a:off x="6679421" y="1678769"/>
            <a:ext cx="2143140" cy="207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2600" dirty="0" smtClean="0"/>
              <a:t>2. «Индюк»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3"/>
            <a:ext cx="4038600" cy="53911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На губе язык играет: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Индюку он подражает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Способ выполнения: </a:t>
            </a:r>
            <a:r>
              <a:rPr lang="ru-RU" sz="2000" dirty="0" smtClean="0"/>
              <a:t>открыть рот; поднять язык к верхней губе широким передним краем; двигать языком по губе вперёд-назад; сначала медленно, потом быстрее, добавляя голос </a:t>
            </a:r>
            <a:r>
              <a:rPr lang="en-US" sz="2000" dirty="0" smtClean="0"/>
              <a:t>[</a:t>
            </a:r>
            <a:r>
              <a:rPr lang="ru-RU" sz="2000" dirty="0" err="1" smtClean="0"/>
              <a:t>бл-бл-бл</a:t>
            </a:r>
            <a:r>
              <a:rPr lang="en-US" sz="2000" dirty="0" smtClean="0"/>
              <a:t>]</a:t>
            </a:r>
            <a:r>
              <a:rPr lang="ru-RU" sz="2000" dirty="0" smtClean="0"/>
              <a:t>; следить, чтобы язык не сужался.</a:t>
            </a:r>
            <a:endParaRPr lang="ru-RU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6596" t="29730" r="56412" b="22122"/>
          <a:stretch>
            <a:fillRect/>
          </a:stretch>
        </p:blipFill>
        <p:spPr bwMode="auto">
          <a:xfrm>
            <a:off x="5138237" y="3857628"/>
            <a:ext cx="2219845" cy="216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школа\Pictures\2016-03-01\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6591" r="3836" b="4180"/>
          <a:stretch>
            <a:fillRect/>
          </a:stretch>
        </p:blipFill>
        <p:spPr bwMode="auto">
          <a:xfrm rot="5400000">
            <a:off x="5107784" y="1178704"/>
            <a:ext cx="2286017" cy="2214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3261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3. «Маляр»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9"/>
            <a:ext cx="4038600" cy="52482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Как маляр я – так и так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Нёбо побелить мастак!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Способ выполнения: </a:t>
            </a:r>
            <a:r>
              <a:rPr lang="ru-RU" sz="2000" dirty="0" smtClean="0"/>
              <a:t>открыть рот; широким кончиком языка «побелить» нёбо от зубов к горлу; нижняя челюсть не должна двигаться.</a:t>
            </a:r>
            <a:endParaRPr lang="ru-RU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5" name="Содержимое 4" descr="C:\Users\школа\Pictures\2016-03-01\005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" t="4377" r="5955" b="3499"/>
          <a:stretch>
            <a:fillRect/>
          </a:stretch>
        </p:blipFill>
        <p:spPr bwMode="auto">
          <a:xfrm rot="16200000">
            <a:off x="5214943" y="928671"/>
            <a:ext cx="2571767" cy="2428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школа\Pictures\2016-03-01\0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79224" y="3750472"/>
            <a:ext cx="2571768" cy="235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>
            <a:normAutofit/>
          </a:bodyPr>
          <a:lstStyle/>
          <a:p>
            <a:r>
              <a:rPr lang="ru-RU" sz="2600" dirty="0" smtClean="0"/>
              <a:t>4. «Чистим зубы»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7"/>
            <a:ext cx="4038600" cy="517685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Чистит зубы детвора –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В школу им идти пора!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Способ выполнения: </a:t>
            </a:r>
            <a:r>
              <a:rPr lang="ru-RU" sz="2000" dirty="0" smtClean="0"/>
              <a:t>улыбнуться; приоткрыть рот; кончиком языка «почистить» нижние, затем верхние зубы с внутренней стороны, делая движения языком вправо-влево; нижняя челюсть не двигается.</a:t>
            </a:r>
            <a:endParaRPr lang="ru-RU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21625"/>
          <a:stretch>
            <a:fillRect/>
          </a:stretch>
        </p:blipFill>
        <p:spPr bwMode="auto">
          <a:xfrm>
            <a:off x="4643438" y="2285992"/>
            <a:ext cx="4038600" cy="237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rmAutofit/>
          </a:bodyPr>
          <a:lstStyle/>
          <a:p>
            <a:r>
              <a:rPr lang="ru-RU" sz="2600" dirty="0" smtClean="0"/>
              <a:t>5. Вкусное варенье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7"/>
            <a:ext cx="4543428" cy="517685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Всем друзьям на удивленье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Я из слив варю варенье.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А с вареньем вкусный чай.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Сладкоежки, налетай!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Способ выполнения: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/>
              <a:t>высунуть широкий язык, облизать верхнюю губу и убрать язык вглубь рта </a:t>
            </a:r>
            <a:endParaRPr lang="ru-RU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16072"/>
          <a:stretch>
            <a:fillRect/>
          </a:stretch>
        </p:blipFill>
        <p:spPr bwMode="auto">
          <a:xfrm>
            <a:off x="5072066" y="2428868"/>
            <a:ext cx="375761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394</TotalTime>
  <Words>1635</Words>
  <Application>Microsoft Office PowerPoint</Application>
  <PresentationFormat>Экран (4:3)</PresentationFormat>
  <Paragraphs>161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Яркая</vt:lpstr>
      <vt:lpstr>Способы постановки сонорных звуков</vt:lpstr>
      <vt:lpstr>I.Этапы логопедического воздействия</vt:lpstr>
      <vt:lpstr> Этап постановки звука, формирование первичных произносительных умений и навыков </vt:lpstr>
      <vt:lpstr> Закрепление и автоматизация звука, формирование коммуникативных умений и навыков</vt:lpstr>
      <vt:lpstr>II. Артикуляционная гимнастика для постановки звука [л]</vt:lpstr>
      <vt:lpstr>2. «Индюк»</vt:lpstr>
      <vt:lpstr>3. «Маляр»</vt:lpstr>
      <vt:lpstr>4. «Чистим зубы»</vt:lpstr>
      <vt:lpstr>5. Вкусное варенье</vt:lpstr>
      <vt:lpstr>6. «Парус»</vt:lpstr>
      <vt:lpstr>7. «Чашечка»</vt:lpstr>
      <vt:lpstr>III. Приёмы постановки звука [л]</vt:lpstr>
      <vt:lpstr>Презентация PowerPoint</vt:lpstr>
      <vt:lpstr>Презентация PowerPoint</vt:lpstr>
      <vt:lpstr>Презентация PowerPoint</vt:lpstr>
      <vt:lpstr>Презентация PowerPoint</vt:lpstr>
      <vt:lpstr>IV. Артикуляционная гимнастика для постановки звука [р]</vt:lpstr>
      <vt:lpstr>1. «Улыбка»</vt:lpstr>
      <vt:lpstr>2. «Трубочка»</vt:lpstr>
      <vt:lpstr>3. «Качели»                            5. «Чашечка» 4. «Маляр»                             6. «Парус» </vt:lpstr>
      <vt:lpstr>8. «Дуэт»</vt:lpstr>
      <vt:lpstr>9. «Автомат» </vt:lpstr>
      <vt:lpstr>10. «Муха»</vt:lpstr>
      <vt:lpstr>11. «Ступеньки»</vt:lpstr>
      <vt:lpstr>V.Приёмы постановки звука [р]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VI. Автоматизация поставленного звука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школа</cp:lastModifiedBy>
  <cp:revision>79</cp:revision>
  <cp:lastPrinted>2019-09-09T09:09:02Z</cp:lastPrinted>
  <dcterms:created xsi:type="dcterms:W3CDTF">2016-03-05T10:41:58Z</dcterms:created>
  <dcterms:modified xsi:type="dcterms:W3CDTF">2019-09-09T09:11:18Z</dcterms:modified>
</cp:coreProperties>
</file>