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68" r:id="rId4"/>
    <p:sldId id="267" r:id="rId5"/>
    <p:sldId id="266" r:id="rId6"/>
    <p:sldId id="271" r:id="rId7"/>
    <p:sldId id="272" r:id="rId8"/>
    <p:sldId id="276" r:id="rId9"/>
    <p:sldId id="277" r:id="rId10"/>
    <p:sldId id="27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 varScale="1">
        <p:scale>
          <a:sx n="73" d="100"/>
          <a:sy n="73" d="100"/>
        </p:scale>
        <p:origin x="-96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5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28596" y="265833"/>
            <a:ext cx="80010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Прочитайте выражение, назовите основание и показатель степени: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 (2,9)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 10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 (-7)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 0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lang="ru-RU" sz="3600" dirty="0" smtClean="0"/>
              <a:t>(- 1 )</a:t>
            </a:r>
            <a:r>
              <a:rPr lang="ru-RU" sz="3600" baseline="30000" dirty="0" smtClean="0"/>
              <a:t>7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285992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Замените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произведение степенью: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4· 4·4·4;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(-2) · (-2) · (-2); 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· (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· (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· (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· (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ас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7650" name="Picture 2" descr="imagesCALW36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642918"/>
            <a:ext cx="240508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20" y="2671701"/>
            <a:ext cx="36433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понравилось, я доволен собой.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2" name="Рисунок 4" descr="MCj04338180000%5b1%5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928670"/>
            <a:ext cx="2030887" cy="177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429124" y="2928934"/>
            <a:ext cx="41434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всё равно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571876"/>
            <a:ext cx="1857388" cy="1857388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714480" y="5336366"/>
            <a:ext cx="49292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грустно, я не всё усвоил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п.19,  в. 1 – 4,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№ 408, 415, 416(а, в, е),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№ 1, 2(а, б) из карточки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714356"/>
            <a:ext cx="75724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Прочитайте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выражение: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 · 5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 8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(8+3)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(-4)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-5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(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а - 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105835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Определите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знак выражения: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7)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(-2)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 -2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(-3)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-3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65833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 умножении степеней с одинаковыми основаниями основание остаётся без изменений, а показатели степеней складываются.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kumimoji="0" lang="ru-RU" sz="4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·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kumimoji="0" lang="ru-RU" sz="4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=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kumimoji="0" lang="ru-RU" sz="4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ru-RU" sz="4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+ </a:t>
            </a:r>
            <a:r>
              <a:rPr kumimoji="0" lang="ru-RU" sz="4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где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— любое число, а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— любые натуральные числа.</a:t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 descr="запомнит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8604"/>
            <a:ext cx="421484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857364"/>
            <a:ext cx="66437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Обратите внимание, что в указанном свойстве речь </a:t>
            </a:r>
            <a:r>
              <a:rPr lang="ru-RU" sz="4000" b="1" i="1" dirty="0" smtClean="0">
                <a:solidFill>
                  <a:srgbClr val="FF0000"/>
                </a:solidFill>
              </a:rPr>
              <a:t>идет только </a:t>
            </a:r>
            <a:r>
              <a:rPr lang="ru-RU" sz="4000" b="1" i="1" dirty="0" smtClean="0">
                <a:solidFill>
                  <a:srgbClr val="FF0000"/>
                </a:solidFill>
              </a:rPr>
              <a:t>об умножении степеней с одинаковыми </a:t>
            </a:r>
            <a:r>
              <a:rPr lang="ru-RU" sz="4000" b="1" i="1" dirty="0" smtClean="0">
                <a:solidFill>
                  <a:srgbClr val="FF0000"/>
                </a:solidFill>
              </a:rPr>
              <a:t>основаниями</a:t>
            </a:r>
            <a:endParaRPr lang="ru-RU" sz="4000" dirty="0"/>
          </a:p>
        </p:txBody>
      </p:sp>
      <p:pic>
        <p:nvPicPr>
          <p:cNvPr id="4" name="Рисунок 3" descr="важн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57166"/>
            <a:ext cx="53578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571612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делении степеней с одинаковыми основаниями основание остаётся без изменений, а из показателя степени делимого вычитают показатель степени делителя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aseline="30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aseline="30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=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aseline="300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ru-RU" sz="3200" baseline="30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— любое число, не равное нулю,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— любые натуральные числа такие, что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pic>
        <p:nvPicPr>
          <p:cNvPr id="4" name="Рисунок 3" descr="запомнит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57166"/>
            <a:ext cx="4214842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важн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57166"/>
            <a:ext cx="53578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14348" y="1928802"/>
            <a:ext cx="77153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Обратите внимание, что в этом свойстве  речь шла только о делении степеней с одинаковыми </a:t>
            </a:r>
            <a:r>
              <a:rPr lang="ru-RU" sz="4000" b="1" i="1" dirty="0" smtClean="0">
                <a:solidFill>
                  <a:srgbClr val="FF0000"/>
                </a:solidFill>
              </a:rPr>
              <a:t>основаниями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fd9/0002a7e8-beaba4af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928670"/>
            <a:ext cx="80724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п.19,  в. 1 – 4,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408, 415, 416(а, в, е),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№ 1, 2(а, б) из карточки</a:t>
            </a:r>
            <a:endParaRPr lang="ru-RU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"/>
          <a:ext cx="9144000" cy="6857999"/>
        </p:xfrm>
        <a:graphic>
          <a:graphicData uri="http://schemas.openxmlformats.org/drawingml/2006/table">
            <a:tbl>
              <a:tblPr/>
              <a:tblGrid>
                <a:gridCol w="839995"/>
                <a:gridCol w="4262187"/>
                <a:gridCol w="4041818"/>
              </a:tblGrid>
              <a:tr h="635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В-1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В-2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84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1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с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х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</a:t>
                      </a:r>
                      <a:r>
                        <a:rPr lang="en-US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bb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хх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г) </a:t>
                      </a:r>
                      <a:r>
                        <a:rPr lang="ru-RU" sz="3600" b="1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х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74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2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8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:8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10: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с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6: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:а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х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:х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2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:2</a:t>
                      </a:r>
                      <a:r>
                        <a:rPr lang="ru-RU" sz="36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63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3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· ... =а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... : 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а=а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... · 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 ... :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36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=а</a:t>
                      </a:r>
                      <a:r>
                        <a:rPr lang="ru-RU" sz="3600" b="1" i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3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3999" cy="6858000"/>
        </p:xfrm>
        <a:graphic>
          <a:graphicData uri="http://schemas.openxmlformats.org/drawingml/2006/table">
            <a:tbl>
              <a:tblPr/>
              <a:tblGrid>
                <a:gridCol w="839992"/>
                <a:gridCol w="4262188"/>
                <a:gridCol w="4041819"/>
              </a:tblGrid>
              <a:tr h="685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В-1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В-2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1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а) с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с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б) аа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в) 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г)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bb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а) хх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б) n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n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в) 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г) </a:t>
                      </a:r>
                      <a:r>
                        <a:rPr lang="ru-RU" sz="3600" b="1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x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2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а) 8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:8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8;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б) 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10: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a;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в) с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6: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c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а) 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:а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a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б) 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:х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x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в) 2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:2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= 2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3</a:t>
                      </a: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а) 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·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=а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б)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: а=а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а)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 · 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=а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б)  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:а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3600" b="1" dirty="0">
                          <a:latin typeface="Times New Roman"/>
                          <a:ea typeface="Times New Roman"/>
                          <a:cs typeface="Times New Roman"/>
                        </a:rPr>
                        <a:t>=а</a:t>
                      </a:r>
                      <a:r>
                        <a:rPr lang="ru-RU" sz="3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3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323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Домашнее задание:   п.19,  в. 1 – 4,  № 408, 415, 416(а, в, е),  № 1, 2(а, б) из карточки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При умножении степеней с одинаковыми основаниями основание остаётся без изменений, а показатели степеней складываются.  am · an = am + n, где a — любое число, а m, n — любые натуральные числа. </dc:title>
  <dc:creator>Люба</dc:creator>
  <cp:lastModifiedBy>Любовь</cp:lastModifiedBy>
  <cp:revision>13</cp:revision>
  <dcterms:created xsi:type="dcterms:W3CDTF">2015-11-17T15:37:45Z</dcterms:created>
  <dcterms:modified xsi:type="dcterms:W3CDTF">2021-11-18T18:56:00Z</dcterms:modified>
</cp:coreProperties>
</file>