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6" r:id="rId4"/>
    <p:sldId id="262" r:id="rId5"/>
    <p:sldId id="263" r:id="rId6"/>
    <p:sldId id="264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331200"/>
            <a:ext cx="807249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 поверхности цилиндра.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Решение задач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3286116" y="3071810"/>
            <a:ext cx="2786082" cy="2643206"/>
          </a:xfrm>
          <a:prstGeom prst="flowChartMagneticDisk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7729"/>
            <a:ext cx="800105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понадобится краски, чтобы покрасить часть трубы после ее ремонта с диаметром 20 см и длиной 4 м, если на один квадратный метр расходуется 150 г краски?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s://s00.yaplakal.com/pics/pics_original/3/6/5/153915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664" y="3219438"/>
            <a:ext cx="4585650" cy="3209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500563" y="1343025"/>
            <a:ext cx="3319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</a:rPr>
              <a:t>АВВ</a:t>
            </a:r>
            <a:r>
              <a:rPr lang="ru-RU" sz="600">
                <a:latin typeface="Times New Roman" pitchFamily="18" charset="0"/>
              </a:rPr>
              <a:t>1</a:t>
            </a:r>
            <a:r>
              <a:rPr lang="ru-RU" sz="1400">
                <a:latin typeface="Times New Roman" pitchFamily="18" charset="0"/>
              </a:rPr>
              <a:t>А</a:t>
            </a:r>
            <a:r>
              <a:rPr lang="ru-RU" sz="600">
                <a:latin typeface="Times New Roman" pitchFamily="18" charset="0"/>
              </a:rPr>
              <a:t>1</a:t>
            </a:r>
            <a:r>
              <a:rPr lang="ru-RU" sz="1400">
                <a:latin typeface="Times New Roman" pitchFamily="18" charset="0"/>
              </a:rPr>
              <a:t>-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sz="1800">
                <a:latin typeface="Times New Roman" pitchFamily="18" charset="0"/>
              </a:rPr>
              <a:t>прямоугольник</a:t>
            </a: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3778250" y="17018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1F76CD"/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8245475" y="4078288"/>
            <a:ext cx="461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1F76CD"/>
                </a:solidFill>
                <a:latin typeface="Times New Roman" pitchFamily="18" charset="0"/>
              </a:rPr>
              <a:t>А</a:t>
            </a:r>
            <a:r>
              <a:rPr lang="en-US" sz="900" b="1">
                <a:solidFill>
                  <a:srgbClr val="1F76CD"/>
                </a:solidFill>
                <a:latin typeface="Times New Roman" pitchFamily="18" charset="0"/>
              </a:rPr>
              <a:t>1</a:t>
            </a:r>
            <a:endParaRPr lang="ru-RU" sz="2400" b="1">
              <a:solidFill>
                <a:srgbClr val="1F76CD"/>
              </a:solidFill>
              <a:latin typeface="Times New Roman" pitchFamily="18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8245475" y="1846263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1F76CD"/>
                </a:solidFill>
                <a:latin typeface="Times New Roman" pitchFamily="18" charset="0"/>
              </a:rPr>
              <a:t>В</a:t>
            </a:r>
            <a:r>
              <a:rPr lang="en-US" sz="1000" b="1">
                <a:solidFill>
                  <a:srgbClr val="1F76CD"/>
                </a:solidFill>
                <a:latin typeface="Times New Roman" pitchFamily="18" charset="0"/>
              </a:rPr>
              <a:t>1</a:t>
            </a:r>
            <a:endParaRPr lang="ru-RU" sz="2400" b="1">
              <a:solidFill>
                <a:srgbClr val="1F76CD"/>
              </a:solidFill>
              <a:latin typeface="Times New Roman" pitchFamily="18" charset="0"/>
            </a:endParaRP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4140200" y="2133600"/>
            <a:ext cx="4176713" cy="2016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3708400" y="414972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1F76CD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4140200" y="41497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8316913" y="41497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4140200" y="4581525"/>
            <a:ext cx="4176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 flipH="1">
            <a:off x="3779838" y="41497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 flipH="1">
            <a:off x="3779838" y="21336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3779838" y="2133600"/>
            <a:ext cx="0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5867400" y="4654550"/>
            <a:ext cx="59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2</a:t>
            </a:r>
            <a:r>
              <a:rPr lang="el-GR" sz="240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r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3708400" y="29987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h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4607" name="Text Box 31"/>
          <p:cNvSpPr txBox="1">
            <a:spLocks noChangeArrowheads="1"/>
          </p:cNvSpPr>
          <p:nvPr/>
        </p:nvSpPr>
        <p:spPr bwMode="auto">
          <a:xfrm>
            <a:off x="5651500" y="2925763"/>
            <a:ext cx="146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S</a:t>
            </a:r>
            <a:r>
              <a:rPr lang="ru-RU" sz="1200" dirty="0">
                <a:latin typeface="Times New Roman" pitchFamily="18" charset="0"/>
              </a:rPr>
              <a:t>бок</a:t>
            </a:r>
            <a:r>
              <a:rPr lang="ru-RU" sz="2400" dirty="0">
                <a:latin typeface="Times New Roman" pitchFamily="18" charset="0"/>
              </a:rPr>
              <a:t> = </a:t>
            </a:r>
            <a:r>
              <a:rPr lang="en-US" sz="2400" dirty="0">
                <a:latin typeface="Times New Roman" pitchFamily="18" charset="0"/>
              </a:rPr>
              <a:t>2</a:t>
            </a:r>
            <a:r>
              <a:rPr lang="el-GR" sz="2400" dirty="0">
                <a:latin typeface="Times New Roman" pitchFamily="18" charset="0"/>
              </a:rPr>
              <a:t>π</a:t>
            </a:r>
            <a:r>
              <a:rPr lang="en-US" sz="2400" dirty="0" err="1">
                <a:latin typeface="Times New Roman" pitchFamily="18" charset="0"/>
              </a:rPr>
              <a:t>rh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1331913" y="5229225"/>
            <a:ext cx="654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</a:rPr>
              <a:t>полн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 =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</a:rPr>
              <a:t>бок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+ 2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ru-RU" sz="900" b="1">
                <a:solidFill>
                  <a:srgbClr val="FF0000"/>
                </a:solidFill>
                <a:latin typeface="Times New Roman" pitchFamily="18" charset="0"/>
              </a:rPr>
              <a:t>осн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=&gt;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ru-RU" sz="1200" b="1">
                <a:solidFill>
                  <a:srgbClr val="FF0000"/>
                </a:solidFill>
                <a:latin typeface="Times New Roman" pitchFamily="18" charset="0"/>
              </a:rPr>
              <a:t>полн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=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el-GR" sz="2400">
                <a:solidFill>
                  <a:srgbClr val="FF0000"/>
                </a:solidFill>
                <a:latin typeface="Times New Roman" pitchFamily="18" charset="0"/>
              </a:rPr>
              <a:t>π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rh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 +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2πr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2π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ru-RU" sz="2400">
                <a:latin typeface="Times New Roman" pitchFamily="18" charset="0"/>
              </a:rPr>
              <a:t>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 + 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) </a:t>
            </a:r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2339975" y="549275"/>
            <a:ext cx="574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Times New Roman" pitchFamily="18" charset="0"/>
              </a:rPr>
              <a:t>Боковая и полная поверхность цилиндра</a:t>
            </a:r>
          </a:p>
        </p:txBody>
      </p:sp>
      <p:sp>
        <p:nvSpPr>
          <p:cNvPr id="24611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56550" y="5734050"/>
            <a:ext cx="647700" cy="647700"/>
          </a:xfrm>
          <a:prstGeom prst="actionButtonForwardNext">
            <a:avLst/>
          </a:prstGeom>
          <a:solidFill>
            <a:srgbClr val="1F76C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187450" y="981075"/>
            <a:ext cx="2332038" cy="4057650"/>
            <a:chOff x="748" y="618"/>
            <a:chExt cx="1469" cy="2556"/>
          </a:xfrm>
        </p:grpSpPr>
        <p:sp>
          <p:nvSpPr>
            <p:cNvPr id="24593" name="Text Box 17"/>
            <p:cNvSpPr txBox="1">
              <a:spLocks noChangeArrowheads="1"/>
            </p:cNvSpPr>
            <p:nvPr/>
          </p:nvSpPr>
          <p:spPr bwMode="auto">
            <a:xfrm>
              <a:off x="2005" y="1810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Times New Roman" pitchFamily="18" charset="0"/>
                </a:rPr>
                <a:t>h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4579" name="Line 3"/>
            <p:cNvSpPr>
              <a:spLocks noChangeShapeType="1"/>
            </p:cNvSpPr>
            <p:nvPr/>
          </p:nvSpPr>
          <p:spPr bwMode="auto">
            <a:xfrm>
              <a:off x="1247" y="618"/>
              <a:ext cx="0" cy="726"/>
            </a:xfrm>
            <a:prstGeom prst="line">
              <a:avLst/>
            </a:prstGeom>
            <a:noFill/>
            <a:ln w="38100">
              <a:solidFill>
                <a:srgbClr val="1F76CD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1247" y="1389"/>
              <a:ext cx="0" cy="1769"/>
            </a:xfrm>
            <a:prstGeom prst="line">
              <a:avLst/>
            </a:prstGeom>
            <a:noFill/>
            <a:ln w="38100">
              <a:solidFill>
                <a:srgbClr val="1F76CD"/>
              </a:solidFill>
              <a:prstDash val="dash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>
              <a:off x="1247" y="2704"/>
              <a:ext cx="0" cy="453"/>
            </a:xfrm>
            <a:prstGeom prst="line">
              <a:avLst/>
            </a:prstGeom>
            <a:noFill/>
            <a:ln w="38100">
              <a:solidFill>
                <a:srgbClr val="1F76CD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748" y="288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1F76CD"/>
                  </a:solidFill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24586" name="AutoShape 10"/>
            <p:cNvSpPr>
              <a:spLocks noChangeArrowheads="1"/>
            </p:cNvSpPr>
            <p:nvPr/>
          </p:nvSpPr>
          <p:spPr bwMode="auto">
            <a:xfrm rot="10800000" flipV="1">
              <a:off x="793" y="1116"/>
              <a:ext cx="907" cy="1815"/>
            </a:xfrm>
            <a:prstGeom prst="can">
              <a:avLst>
                <a:gd name="adj" fmla="val 63785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4587" name="Oval 11"/>
            <p:cNvSpPr>
              <a:spLocks noChangeArrowheads="1"/>
            </p:cNvSpPr>
            <p:nvPr/>
          </p:nvSpPr>
          <p:spPr bwMode="auto">
            <a:xfrm>
              <a:off x="793" y="2341"/>
              <a:ext cx="907" cy="58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8" name="Line 12"/>
            <p:cNvSpPr>
              <a:spLocks noChangeShapeType="1"/>
            </p:cNvSpPr>
            <p:nvPr/>
          </p:nvSpPr>
          <p:spPr bwMode="auto">
            <a:xfrm flipH="1">
              <a:off x="974" y="1616"/>
              <a:ext cx="1" cy="126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884" y="1343"/>
              <a:ext cx="2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1F76CD"/>
                  </a:solidFill>
                  <a:latin typeface="Times New Roman" pitchFamily="18" charset="0"/>
                </a:rPr>
                <a:t>В</a:t>
              </a:r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auto">
            <a:xfrm>
              <a:off x="1246" y="2659"/>
              <a:ext cx="7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91" name="Line 15"/>
            <p:cNvSpPr>
              <a:spLocks noChangeShapeType="1"/>
            </p:cNvSpPr>
            <p:nvPr/>
          </p:nvSpPr>
          <p:spPr bwMode="auto">
            <a:xfrm>
              <a:off x="1246" y="1343"/>
              <a:ext cx="7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592" name="Line 16"/>
            <p:cNvSpPr>
              <a:spLocks noChangeShapeType="1"/>
            </p:cNvSpPr>
            <p:nvPr/>
          </p:nvSpPr>
          <p:spPr bwMode="auto">
            <a:xfrm>
              <a:off x="2018" y="1343"/>
              <a:ext cx="0" cy="1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605" name="Line 29"/>
            <p:cNvSpPr>
              <a:spLocks noChangeShapeType="1"/>
            </p:cNvSpPr>
            <p:nvPr/>
          </p:nvSpPr>
          <p:spPr bwMode="auto">
            <a:xfrm flipV="1">
              <a:off x="974" y="2659"/>
              <a:ext cx="272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606" name="Text Box 30"/>
            <p:cNvSpPr txBox="1">
              <a:spLocks noChangeArrowheads="1"/>
            </p:cNvSpPr>
            <p:nvPr/>
          </p:nvSpPr>
          <p:spPr bwMode="auto">
            <a:xfrm>
              <a:off x="1007" y="2490"/>
              <a:ext cx="1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r</a:t>
              </a:r>
            </a:p>
          </p:txBody>
        </p:sp>
        <p:sp>
          <p:nvSpPr>
            <p:cNvPr id="24616" name="Line 40"/>
            <p:cNvSpPr>
              <a:spLocks noChangeShapeType="1"/>
            </p:cNvSpPr>
            <p:nvPr/>
          </p:nvSpPr>
          <p:spPr bwMode="auto">
            <a:xfrm flipV="1">
              <a:off x="975" y="1344"/>
              <a:ext cx="272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ru-RU"/>
            </a:p>
          </p:txBody>
        </p:sp>
      </p:grpSp>
    </p:spTree>
  </p:cSld>
  <p:clrMapOvr>
    <a:masterClrMapping/>
  </p:clrMapOvr>
  <p:transition advTm="57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928670"/>
            <a:ext cx="8501122" cy="15093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174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Радиус основания цилиндра равен 2, высота равна 3. Найдите площадь боковой поверхности цилиндра, деленную на </a:t>
            </a:r>
            <a:r>
              <a:rPr kumimoji="0" lang="el-G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        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AutoShape 2" descr=" Пи ."/>
          <p:cNvSpPr>
            <a:spLocks noChangeAspect="1" noChangeArrowheads="1"/>
          </p:cNvSpPr>
          <p:nvPr/>
        </p:nvSpPr>
        <p:spPr bwMode="auto">
          <a:xfrm>
            <a:off x="7180263" y="158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ege.sdamgia.ru/get_file?id=3056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ege.sdamgia.ru/get_file?id=3056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ege.sdamgia.ru/get_file?id=3056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ege.sdamgia.ru/get_file?id=3056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3286116" y="3071810"/>
            <a:ext cx="2786082" cy="2643206"/>
          </a:xfrm>
          <a:prstGeom prst="flowChartMagneticDisk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1001108"/>
            <a:ext cx="79296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Площадь осевого сечения цилиндра равна 4. Найдите площадь боковой поверхности цилиндра, деленную на </a:t>
            </a:r>
            <a:r>
              <a:rPr kumimoji="0" lang="el-GR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</a:t>
            </a:r>
          </a:p>
        </p:txBody>
      </p:sp>
      <p:sp>
        <p:nvSpPr>
          <p:cNvPr id="20482" name="AutoShape 2" descr=" Пи ."/>
          <p:cNvSpPr>
            <a:spLocks noChangeAspect="1" noChangeArrowheads="1"/>
          </p:cNvSpPr>
          <p:nvPr/>
        </p:nvSpPr>
        <p:spPr bwMode="auto">
          <a:xfrm>
            <a:off x="62023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egemaximum.ru/wp-content/uploads/2013/09/snimok-ekrana-2021-07-02-v-23.09.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857496"/>
            <a:ext cx="2834746" cy="2709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 окружности основания цилиндра равна 3, высота равна 4. Найдите площадь боковой поверхности цилиндра.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43c768219f42a2422e6ad98cf49b1f5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971338"/>
            <a:ext cx="2500330" cy="2476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b581ce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442915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14876" y="1547471"/>
            <a:ext cx="406020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 – диаметр, ВС = 5 см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Найти площадь полной поверхности цилиндра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48718" cy="53578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П. 59,60,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1 -5, 15,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 1 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карточки,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№522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Дополнительная задача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группа)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цилиндре параллельно оси проведена плоскость,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отсекающая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окружности основания дугу в 60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Высота цилиндра 10 см, расстояние от оси цилиндра до секущей плоскости 2 см. Найти площадь сечения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 descr="hello_html_m1843c8f5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00504"/>
            <a:ext cx="314327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77e/00071fe5-d6255126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296</TotalTime>
  <Words>160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Домашнее задание:  П. 59,60,  в. 1 -5, 15,   № 1 из карточки,   №522 Дополнительная задача (I группа) В цилиндре параллельно оси проведена плоскость,   отсекающая от окружности основания дугу в 600. Высота цилиндра 10 см, расстояние от оси цилиндра до секущей плоскости 2 см. Найти площадь сечения.  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23</cp:revision>
  <dcterms:created xsi:type="dcterms:W3CDTF">2018-11-24T19:24:29Z</dcterms:created>
  <dcterms:modified xsi:type="dcterms:W3CDTF">2021-11-28T13:40:34Z</dcterms:modified>
</cp:coreProperties>
</file>