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3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t="4879" r="4567" b="4517"/>
          <a:stretch/>
        </p:blipFill>
        <p:spPr bwMode="auto">
          <a:xfrm>
            <a:off x="5292079" y="1124744"/>
            <a:ext cx="3487329" cy="3140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203047"/>
            <a:ext cx="5904656" cy="2539660"/>
          </a:xfrm>
        </p:spPr>
        <p:txBody>
          <a:bodyPr/>
          <a:lstStyle/>
          <a:p>
            <a:pPr algn="l"/>
            <a:r>
              <a:rPr lang="ru-RU" sz="4800" dirty="0" smtClean="0">
                <a:latin typeface="Impact" pitchFamily="34" charset="0"/>
              </a:rPr>
              <a:t/>
            </a:r>
            <a:br>
              <a:rPr lang="ru-RU" sz="4800" dirty="0" smtClean="0">
                <a:latin typeface="Impact" pitchFamily="34" charset="0"/>
              </a:rPr>
            </a:br>
            <a:r>
              <a:rPr lang="ru-RU" sz="3600" dirty="0" smtClean="0">
                <a:latin typeface="Impact" pitchFamily="34" charset="0"/>
              </a:rPr>
              <a:t>Внеурочная деятельность.</a:t>
            </a:r>
            <a:br>
              <a:rPr lang="ru-RU" sz="3600" dirty="0" smtClean="0">
                <a:latin typeface="Impact" pitchFamily="34" charset="0"/>
              </a:rPr>
            </a:br>
            <a:r>
              <a:rPr lang="ru-RU" sz="3600" dirty="0" smtClean="0">
                <a:latin typeface="Impact" pitchFamily="34" charset="0"/>
              </a:rPr>
              <a:t>Рукоделие</a:t>
            </a:r>
            <a:r>
              <a:rPr lang="ru-RU" sz="3600" dirty="0" smtClean="0">
                <a:latin typeface="Impact" pitchFamily="34" charset="0"/>
              </a:rPr>
              <a:t>.</a:t>
            </a:r>
            <a:br>
              <a:rPr lang="ru-RU" sz="3600" dirty="0" smtClean="0">
                <a:latin typeface="Impact" pitchFamily="34" charset="0"/>
              </a:rPr>
            </a:br>
            <a:r>
              <a:rPr lang="ru-RU" sz="4400" dirty="0" smtClean="0"/>
              <a:t>Вязание крючком.  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3200" dirty="0" smtClean="0">
                <a:latin typeface="Impact" pitchFamily="34" charset="0"/>
              </a:rPr>
              <a:t>7 </a:t>
            </a:r>
            <a:r>
              <a:rPr lang="ru-RU" sz="3200" dirty="0" smtClean="0">
                <a:latin typeface="Impact" pitchFamily="34" charset="0"/>
              </a:rPr>
              <a:t>класс</a:t>
            </a:r>
            <a:endParaRPr lang="ru-RU" sz="3200" dirty="0"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2053" y="2852642"/>
            <a:ext cx="4258019" cy="828237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  <a:ea typeface="+mj-ea"/>
                <a:cs typeface="+mj-cs"/>
              </a:rPr>
              <a:t>Брелок – «Рыбка»</a:t>
            </a:r>
            <a:endParaRPr lang="ru-RU" b="1" i="1" dirty="0"/>
          </a:p>
        </p:txBody>
      </p:sp>
      <p:pic>
        <p:nvPicPr>
          <p:cNvPr id="5" name="Г.Ф.Гендель Большая сюита Пассакалья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661248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62052" y="4319891"/>
            <a:ext cx="78173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r">
              <a:buClr>
                <a:srgbClr val="F07F09"/>
              </a:buClr>
              <a:buSzPct val="80000"/>
            </a:pP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опыта работы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576" lvl="0" algn="r">
              <a:buClr>
                <a:srgbClr val="F07F09"/>
              </a:buClr>
              <a:buSzPct val="80000"/>
            </a:pPr>
            <a:r>
              <a:rPr lang="ru-RU" sz="2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Н.Р.Мальгивская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учитель технологии </a:t>
            </a:r>
          </a:p>
          <a:p>
            <a:pPr marL="36576" lvl="0" algn="r">
              <a:buClr>
                <a:srgbClr val="F07F09"/>
              </a:buClr>
              <a:buSzPct val="80000"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Восходненская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школа имени </a:t>
            </a:r>
            <a:r>
              <a:rPr lang="ru-RU" sz="2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В.И.Криворотова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Красногвардейский район Республика Крым</a:t>
            </a:r>
          </a:p>
          <a:p>
            <a:pPr marL="36576" lvl="0" algn="r">
              <a:buClr>
                <a:srgbClr val="F07F09"/>
              </a:buClr>
              <a:buSzPct val="80000"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2019г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84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4080514184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65104"/>
            <a:ext cx="360040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556792"/>
            <a:ext cx="8064896" cy="5184576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2600" b="1" dirty="0" smtClean="0">
                <a:solidFill>
                  <a:srgbClr val="002060"/>
                </a:solidFill>
              </a:rPr>
              <a:t>Цель:  закрепить навыки кругового вязания крючком, убавления петель и оформления готового изделия. </a:t>
            </a:r>
            <a:r>
              <a:rPr lang="ru-RU" sz="2600" b="1" dirty="0">
                <a:solidFill>
                  <a:srgbClr val="002060"/>
                </a:solidFill>
              </a:rPr>
              <a:t/>
            </a:r>
            <a:br>
              <a:rPr lang="ru-RU" sz="2600" b="1" dirty="0">
                <a:solidFill>
                  <a:srgbClr val="002060"/>
                </a:solidFill>
              </a:rPr>
            </a:br>
            <a:r>
              <a:rPr lang="ru-RU" sz="4000" b="1" dirty="0" smtClean="0"/>
              <a:t>                Начало </a:t>
            </a:r>
            <a:r>
              <a:rPr lang="ru-RU" sz="4000" b="1" dirty="0" smtClean="0"/>
              <a:t>вязания</a:t>
            </a:r>
            <a:br>
              <a:rPr lang="ru-RU" sz="4000" b="1" dirty="0" smtClean="0"/>
            </a:br>
            <a:r>
              <a:rPr lang="ru-RU" sz="4000" b="1" dirty="0" smtClean="0"/>
              <a:t>  </a:t>
            </a:r>
            <a:r>
              <a:rPr lang="ru-RU" sz="32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Условные обозначения</a:t>
            </a:r>
            <a:r>
              <a:rPr lang="ru-RU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sz="2800" b="1" dirty="0" smtClean="0"/>
              <a:t>о - воздушная петля (в/п)</a:t>
            </a:r>
            <a:br>
              <a:rPr lang="ru-RU" sz="2800" b="1" dirty="0" smtClean="0"/>
            </a:br>
            <a:r>
              <a:rPr lang="ru-RU" sz="2800" b="1" dirty="0" smtClean="0"/>
              <a:t>        + - </a:t>
            </a:r>
            <a:r>
              <a:rPr lang="ru-RU" sz="2800" b="1" dirty="0" err="1" smtClean="0"/>
              <a:t>полустолбик</a:t>
            </a:r>
            <a:r>
              <a:rPr lang="ru-RU" sz="2800" b="1" dirty="0" smtClean="0"/>
              <a:t> (пол/</a:t>
            </a:r>
            <a:r>
              <a:rPr lang="ru-RU" sz="2800" b="1" dirty="0" err="1" smtClean="0"/>
              <a:t>ст</a:t>
            </a:r>
            <a:r>
              <a:rPr lang="ru-RU" sz="2800" b="1" dirty="0" smtClean="0"/>
              <a:t>)</a:t>
            </a:r>
            <a:br>
              <a:rPr lang="ru-RU" sz="2800" b="1" dirty="0" smtClean="0"/>
            </a:br>
            <a:r>
              <a:rPr lang="ru-RU" sz="2800" b="1" dirty="0" smtClean="0"/>
              <a:t>        </a:t>
            </a:r>
            <a:r>
              <a:rPr lang="en-US" sz="2800" b="1" dirty="0" smtClean="0"/>
              <a:t>I - </a:t>
            </a:r>
            <a:r>
              <a:rPr lang="ru-RU" sz="2800" b="1" dirty="0" smtClean="0"/>
              <a:t>столбик без </a:t>
            </a:r>
            <a:r>
              <a:rPr lang="ru-RU" sz="2800" b="1" dirty="0" err="1" smtClean="0"/>
              <a:t>накида</a:t>
            </a:r>
            <a:r>
              <a:rPr lang="ru-RU" sz="2800" b="1" dirty="0" smtClean="0"/>
              <a:t> (ст./б/н)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rgbClr val="002060"/>
                </a:solidFill>
              </a:rPr>
              <a:t>1). Связать цепочку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из 6 в/п, замкнуть 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её </a:t>
            </a:r>
            <a:r>
              <a:rPr lang="ru-RU" sz="2800" b="1" dirty="0" err="1" smtClean="0">
                <a:solidFill>
                  <a:srgbClr val="002060"/>
                </a:solidFill>
              </a:rPr>
              <a:t>полустолбиком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кольцо.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06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260648"/>
            <a:ext cx="8533456" cy="2088232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4000" b="1" dirty="0" smtClean="0">
                <a:solidFill>
                  <a:srgbClr val="2F5897"/>
                </a:solidFill>
              </a:rPr>
              <a:t>        </a:t>
            </a:r>
            <a:r>
              <a:rPr lang="ru-RU" sz="4000" b="1" dirty="0" smtClean="0">
                <a:solidFill>
                  <a:srgbClr val="C00000"/>
                </a:solidFill>
              </a:rPr>
              <a:t>Вывязывание основы</a:t>
            </a:r>
            <a:r>
              <a:rPr lang="ru-RU" sz="4000" b="1" dirty="0" smtClean="0">
                <a:solidFill>
                  <a:srgbClr val="2F5897"/>
                </a:solidFill>
              </a:rPr>
              <a:t/>
            </a:r>
            <a:br>
              <a:rPr lang="ru-RU" sz="4000" b="1" dirty="0" smtClean="0">
                <a:solidFill>
                  <a:srgbClr val="2F5897"/>
                </a:solidFill>
              </a:rPr>
            </a:br>
            <a:r>
              <a:rPr lang="ru-RU" sz="2800" b="1" dirty="0" smtClean="0">
                <a:solidFill>
                  <a:srgbClr val="2F5897"/>
                </a:solidFill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</a:rPr>
              <a:t>). </a:t>
            </a:r>
            <a:r>
              <a:rPr lang="ru-RU" sz="2800" b="1" dirty="0">
                <a:solidFill>
                  <a:srgbClr val="002060"/>
                </a:solidFill>
              </a:rPr>
              <a:t>1 ряд - обвязать колечко - 12 ст./б/н.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3). </a:t>
            </a:r>
            <a:r>
              <a:rPr lang="ru-RU" sz="2800" b="1" dirty="0">
                <a:solidFill>
                  <a:srgbClr val="002060"/>
                </a:solidFill>
              </a:rPr>
              <a:t>2 ряд – на каждой петле основания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   по </a:t>
            </a:r>
            <a:r>
              <a:rPr lang="ru-RU" sz="2800" b="1" dirty="0">
                <a:solidFill>
                  <a:srgbClr val="002060"/>
                </a:solidFill>
              </a:rPr>
              <a:t>два ст./б/н (всего получилось </a:t>
            </a:r>
            <a:r>
              <a:rPr lang="ru-RU" sz="2800" b="1" dirty="0" smtClean="0">
                <a:solidFill>
                  <a:srgbClr val="002060"/>
                </a:solidFill>
              </a:rPr>
              <a:t>24 </a:t>
            </a:r>
            <a:r>
              <a:rPr lang="ru-RU" sz="2800" b="1" dirty="0">
                <a:solidFill>
                  <a:srgbClr val="002060"/>
                </a:solidFill>
              </a:rPr>
              <a:t>ст./б/н).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1\Desktop\14080514184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76" b="15055"/>
          <a:stretch/>
        </p:blipFill>
        <p:spPr bwMode="auto">
          <a:xfrm>
            <a:off x="3635896" y="2420888"/>
            <a:ext cx="388838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 bwMode="auto">
          <a:xfrm>
            <a:off x="395536" y="4293096"/>
            <a:ext cx="3786738" cy="216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45692" y="5068281"/>
            <a:ext cx="4248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4). 3 -7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ряд – в каждую петлю основания по одному ст./б/н.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38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3012976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4000" b="1" dirty="0" smtClean="0"/>
              <a:t>            </a:t>
            </a:r>
            <a:r>
              <a:rPr lang="ru-RU" sz="4000" b="1" dirty="0" smtClean="0">
                <a:solidFill>
                  <a:srgbClr val="C00000"/>
                </a:solidFill>
              </a:rPr>
              <a:t>Убавление петель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/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5). 8 – 10 ряд – через одну петлю основания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провязывать по одному ст./б/н 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6). Основу наполнить синтепоном (или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</a:t>
            </a:r>
            <a:r>
              <a:rPr lang="ru-RU" sz="2800" b="1" dirty="0" err="1" smtClean="0">
                <a:solidFill>
                  <a:srgbClr val="002060"/>
                </a:solidFill>
              </a:rPr>
              <a:t>холлофайбером</a:t>
            </a:r>
            <a:r>
              <a:rPr lang="ru-RU" sz="2800" b="1" dirty="0" smtClean="0">
                <a:solidFill>
                  <a:srgbClr val="002060"/>
                </a:solidFill>
              </a:rPr>
              <a:t>).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7). Прикрепить нить другого цвета.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1\Desktop\1408060917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52596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86996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4080610102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6964"/>
          <a:stretch/>
        </p:blipFill>
        <p:spPr bwMode="auto">
          <a:xfrm>
            <a:off x="4499992" y="3429000"/>
            <a:ext cx="4237931" cy="28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12776"/>
            <a:ext cx="8640960" cy="4408512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4000" b="1" dirty="0" smtClean="0"/>
              <a:t>           </a:t>
            </a:r>
            <a:r>
              <a:rPr lang="ru-RU" sz="4000" b="1" dirty="0" smtClean="0">
                <a:solidFill>
                  <a:srgbClr val="C00000"/>
                </a:solidFill>
              </a:rPr>
              <a:t>Оформление изделия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/>
              <a:t>   </a:t>
            </a:r>
            <a:r>
              <a:rPr lang="ru-RU" sz="3200" b="1" i="1" u="sng" dirty="0" smtClean="0">
                <a:solidFill>
                  <a:srgbClr val="C00000"/>
                </a:solidFill>
              </a:rPr>
              <a:t>Вывязывание хвоста</a:t>
            </a:r>
            <a:br>
              <a:rPr lang="ru-RU" sz="3200" b="1" i="1" u="sng" dirty="0" smtClean="0">
                <a:solidFill>
                  <a:srgbClr val="C00000"/>
                </a:solidFill>
              </a:rPr>
            </a:br>
            <a:r>
              <a:rPr lang="ru-RU" sz="3200" b="1" i="1" dirty="0" smtClean="0"/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8).  Для начала ряда вывязать три в/п.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9).  1 ряд - в каждую петлю основания - по три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столбика с одним </a:t>
            </a:r>
            <a:r>
              <a:rPr lang="ru-RU" sz="2800" b="1" dirty="0" err="1" smtClean="0">
                <a:solidFill>
                  <a:srgbClr val="002060"/>
                </a:solidFill>
              </a:rPr>
              <a:t>накидом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10). 2 ряд - в каждую петлю основания – три в/п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прикрепляют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   </a:t>
            </a:r>
            <a:r>
              <a:rPr lang="ru-RU" sz="2800" b="1" dirty="0" err="1" smtClean="0">
                <a:solidFill>
                  <a:srgbClr val="002060"/>
                </a:solidFill>
              </a:rPr>
              <a:t>полустолбиком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11). Конец нитки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заправляют в иглу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   и протягивают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внутрь основания.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1034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40960" cy="1600200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4000" b="1" dirty="0" smtClean="0"/>
              <a:t>       </a:t>
            </a:r>
            <a:r>
              <a:rPr lang="ru-RU" sz="4000" b="1" dirty="0" smtClean="0">
                <a:solidFill>
                  <a:srgbClr val="C00000"/>
                </a:solidFill>
              </a:rPr>
              <a:t>Оформление изделия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3200" b="1" i="1" u="sng" dirty="0">
                <a:solidFill>
                  <a:srgbClr val="C00000"/>
                </a:solidFill>
              </a:rPr>
              <a:t>В</a:t>
            </a:r>
            <a:r>
              <a:rPr lang="ru-RU" sz="3200" b="1" i="1" u="sng" dirty="0" smtClean="0">
                <a:solidFill>
                  <a:srgbClr val="C00000"/>
                </a:solidFill>
              </a:rPr>
              <a:t>ывязывание плавника</a:t>
            </a:r>
            <a:r>
              <a:rPr lang="ru-RU" sz="3200" b="1" i="1" u="sng" dirty="0" smtClean="0"/>
              <a:t/>
            </a:r>
            <a:br>
              <a:rPr lang="ru-RU" sz="3200" b="1" i="1" u="sng" dirty="0" smtClean="0"/>
            </a:br>
            <a:r>
              <a:rPr lang="ru-RU" sz="2800" b="1" dirty="0" smtClean="0">
                <a:solidFill>
                  <a:srgbClr val="002060"/>
                </a:solidFill>
              </a:rPr>
              <a:t>12). Из протянутой нити по основе вдоль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                                                   вывязать 8 ст./б/н.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1\Desktop\1408060936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 b="16048"/>
          <a:stretch/>
        </p:blipFill>
        <p:spPr bwMode="auto">
          <a:xfrm>
            <a:off x="1259632" y="1815108"/>
            <a:ext cx="417646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4408"/>
            <a:ext cx="4176464" cy="2681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2317" y="4579952"/>
            <a:ext cx="47525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13). Работу повернуть – 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     в каждую петлю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     основания вывязать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         1 в/п + ст./б/н. 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533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888232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4000" b="1" dirty="0" smtClean="0"/>
              <a:t>      </a:t>
            </a:r>
            <a:r>
              <a:rPr lang="ru-RU" sz="4000" b="1" dirty="0" smtClean="0">
                <a:solidFill>
                  <a:srgbClr val="C00000"/>
                </a:solidFill>
              </a:rPr>
              <a:t>Окончательная отделка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14). Нижний плавник – 6 ст./б/н.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15). Глазки – две чёрные бисеринки.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16). Прикрепить карабин-держатель.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1\Desktop\14080609363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0" b="20603"/>
          <a:stretch/>
        </p:blipFill>
        <p:spPr bwMode="auto">
          <a:xfrm>
            <a:off x="2123728" y="3212976"/>
            <a:ext cx="489654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85172" y="2434997"/>
            <a:ext cx="70503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Выставка готовых изделий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2018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600200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ru-RU" b="1" dirty="0" smtClean="0"/>
              <a:t>Творите, дерзайте. Дарите добро!</a:t>
            </a:r>
            <a:endParaRPr lang="ru-RU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" t="4879" r="-832" b="-516"/>
          <a:stretch/>
        </p:blipFill>
        <p:spPr bwMode="auto">
          <a:xfrm>
            <a:off x="2771800" y="3573016"/>
            <a:ext cx="3960440" cy="2664271"/>
          </a:xfrm>
          <a:prstGeom prst="rect">
            <a:avLst/>
          </a:prstGeom>
          <a:noFill/>
          <a:ln>
            <a:noFill/>
          </a:ln>
          <a:effectLst/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72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180</TotalTime>
  <Words>103</Words>
  <Application>Microsoft Office PowerPoint</Application>
  <PresentationFormat>Экран (4:3)</PresentationFormat>
  <Paragraphs>19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Century Gothic</vt:lpstr>
      <vt:lpstr>Courier New</vt:lpstr>
      <vt:lpstr>Impact</vt:lpstr>
      <vt:lpstr>Palatino Linotype</vt:lpstr>
      <vt:lpstr>Times New Roman</vt:lpstr>
      <vt:lpstr>Исполнительная</vt:lpstr>
      <vt:lpstr> Внеурочная деятельность. Рукоделие. Вязание крючком.   7 класс</vt:lpstr>
      <vt:lpstr>Цель:  закрепить навыки кругового вязания крючком, убавления петель и оформления готового изделия.                  Начало вязания   Условные обозначения        о - воздушная петля (в/п)         + - полустолбик (пол/ст)         I - столбик без накида (ст./б/н)  1). Связать цепочку  из 6 в/п, замкнуть   её полустолбиком  в кольцо. </vt:lpstr>
      <vt:lpstr>        Вывязывание основы 2). 1 ряд - обвязать колечко - 12 ст./б/н. 3). 2 ряд – на каждой петле основания         по два ст./б/н (всего получилось 24 ст./б/н).</vt:lpstr>
      <vt:lpstr>            Убавление петель  5). 8 – 10 ряд – через одну петлю основания        провязывать по одному ст./б/н .  6). Основу наполнить синтепоном (или       холлофайбером).   7). Прикрепить нить другого цвета.</vt:lpstr>
      <vt:lpstr>           Оформление изделия    Вывязывание хвоста  8).  Для начала ряда вывязать три в/п.  9).  1 ряд - в каждую петлю основания - по три        столбика с одним накидом. 10). 2 ряд - в каждую петлю основания – три в/п        прикрепляют         полустолбиком. 11). Конец нитки         заправляют в иглу         и протягивают         внутрь основания.</vt:lpstr>
      <vt:lpstr>       Оформление изделия Вывязывание плавника 12). Из протянутой нити по основе вдоль                                                           вывязать 8 ст./б/н.</vt:lpstr>
      <vt:lpstr>      Окончательная отделка 14). Нижний плавник – 6 ст./б/н. 15). Глазки – две чёрные бисеринки. 16). Прикрепить карабин-держатель.</vt:lpstr>
      <vt:lpstr>Творите, дерзайте. Дарите добро!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крючком   7 класс</dc:title>
  <dc:creator>1</dc:creator>
  <cp:lastModifiedBy>Наталья</cp:lastModifiedBy>
  <cp:revision>31</cp:revision>
  <dcterms:created xsi:type="dcterms:W3CDTF">2017-04-13T19:31:31Z</dcterms:created>
  <dcterms:modified xsi:type="dcterms:W3CDTF">2022-01-12T16:26:57Z</dcterms:modified>
</cp:coreProperties>
</file>