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904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846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7993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9704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219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031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091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91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467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890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8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90CEB-A146-456B-A61E-C63CD118DF21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8B2150A-A55F-4123-A1EF-ED1FC4A535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102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456" y="3672348"/>
            <a:ext cx="8524567" cy="8954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0" dirty="0" smtClean="0">
                <a:solidFill>
                  <a:srgbClr val="C00000"/>
                </a:solidFill>
                <a:effectLst/>
                <a:latin typeface="var(--bs-font-sans-serif)"/>
              </a:rPr>
              <a:t>«все Мы граждане </a:t>
            </a:r>
            <a:r>
              <a:rPr lang="ru-RU" sz="4400" b="1" dirty="0" smtClean="0">
                <a:solidFill>
                  <a:srgbClr val="C00000"/>
                </a:solidFill>
                <a:latin typeface="var(--bs-font-sans-serif)"/>
              </a:rPr>
              <a:t>России»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82219" y="4725826"/>
            <a:ext cx="6481002" cy="849066"/>
          </a:xfrm>
        </p:spPr>
        <p:txBody>
          <a:bodyPr>
            <a:normAutofit fontScale="92500"/>
          </a:bodyPr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Урок права.   Час общения в 6-б классе.                              «12 декабря день  конституции российской федерации»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432" y="323983"/>
            <a:ext cx="4380271" cy="308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3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207" y="210202"/>
            <a:ext cx="8332838" cy="1555222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Конституция </a:t>
            </a:r>
            <a:r>
              <a:rPr lang="ru-RU" sz="20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Российской Федерации </a:t>
            </a:r>
            <a: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                    состоит </a:t>
            </a:r>
            <a:r>
              <a:rPr lang="ru-RU" sz="20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из двух разделов</a:t>
            </a:r>
            <a:endParaRPr lang="ru-RU" sz="2000" b="1" dirty="0">
              <a:solidFill>
                <a:srgbClr val="001D58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4685" y="2015733"/>
            <a:ext cx="7410150" cy="3450613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722" y="2050026"/>
            <a:ext cx="862780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1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 Основы конституционного строя.</a:t>
            </a:r>
            <a:endParaRPr lang="ru-RU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2. Права и свободы человека и гражданина.</a:t>
            </a:r>
            <a:endParaRPr lang="ru-RU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3. Федеративное устройство.</a:t>
            </a:r>
          </a:p>
          <a:p>
            <a:pPr indent="36068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4. Президент.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indent="36068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5. Федеральное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собрание.</a:t>
            </a:r>
          </a:p>
          <a:p>
            <a:pPr indent="36068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6. Правительство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Российской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Федерации.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indent="36068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7. Судебная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власть.</a:t>
            </a:r>
          </a:p>
          <a:p>
            <a:pPr indent="36068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8. Местное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самоуправление.</a:t>
            </a:r>
          </a:p>
          <a:p>
            <a:pPr indent="360680" algn="just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9. Конституционные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поправки и пересмотр конституции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207" y="1165259"/>
            <a:ext cx="83328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Первый раздел содержит текст Конституции и включает девять глав: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233" y="2619230"/>
            <a:ext cx="1353429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84167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477" y="332572"/>
            <a:ext cx="8701549" cy="126025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Второй </a:t>
            </a:r>
            <a:r>
              <a:rPr lang="ru-RU" sz="20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раздел Конституции РФ носит </a:t>
            </a:r>
            <a: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название</a:t>
            </a:r>
            <a:b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«Заключительные и переходные положения».</a:t>
            </a:r>
            <a:endParaRPr lang="ru-RU" sz="2000" b="1" dirty="0">
              <a:solidFill>
                <a:srgbClr val="001D58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477" y="1784555"/>
            <a:ext cx="8701549" cy="4454013"/>
          </a:xfrm>
        </p:spPr>
        <p:txBody>
          <a:bodyPr>
            <a:normAutofit fontScale="92500" lnSpcReduction="10000"/>
          </a:bodyPr>
          <a:lstStyle/>
          <a:p>
            <a:pPr indent="0"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Здесь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юридически закреплены положения по вопросам, которые связаны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с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введением новой Конституций в действие, фиксируется прекращение действия прежней Конституции и Федерального Договора, порядок применения законов и иных правовых актов, действовавших до вступления в силу настоящей Конституции; основания, на которых продолжают действовать ранее образованные органы власти.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Со времени первого принятия в Конституцию был внесен ряд поправок, последними из которых являются положения о том, что 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«Президент Российской Федерации избирается сроком на шесть лет гражданами Российской Федерации на основе всеобщего равного и прямого избирательного права при тайном голосовании»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 и о том, что </a:t>
            </a:r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«Государственная Дума избирается сроком на 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пять лет»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Закон РФ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поправке к Конституции РФ № 6-ФКЗ от 30 декабря 2008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г).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72010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8297" y="303075"/>
            <a:ext cx="6990735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Как вы думаете, вы  являетесь гражданами России?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968" y="2015733"/>
            <a:ext cx="8554063" cy="3986861"/>
          </a:xfrm>
          <a:solidFill>
            <a:schemeClr val="bg1"/>
          </a:solidFill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Сегодняшняя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Конституция — прочный фундамент демократического развития российского государства. Это не просто декларация добрых намерений, это реально работающий документ прямого действия.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Конституция для гражданина любой страны — Закон, который он должен знать в первую очередь, ведь знание и грамотное применение законов — норма цивилизованной жизни, мощный рычаг для повышения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её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качества.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 сейчас поговорим о таком понятии, как «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Гражданин». 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 как вы понимаете слово «гражданин»?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68" y="77037"/>
            <a:ext cx="1353429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61339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23" y="346018"/>
            <a:ext cx="8674355" cy="1438537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19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/>
            </a:r>
            <a:br>
              <a:rPr lang="ru-RU" sz="19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</a:br>
            <a:r>
              <a:rPr lang="ru-RU" sz="19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гражданин </a:t>
            </a:r>
            <a:r>
              <a:rPr lang="ru-RU" sz="19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— это  человек, мысли и поступки которого направлены на благо Отечества, </a:t>
            </a:r>
            <a:r>
              <a:rPr lang="ru-RU" sz="19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 на </a:t>
            </a:r>
            <a:r>
              <a:rPr lang="ru-RU" sz="19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благо своего народа</a:t>
            </a:r>
            <a:endParaRPr lang="ru-RU" sz="1900" b="1" dirty="0">
              <a:solidFill>
                <a:srgbClr val="001D58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3491" y="2015734"/>
            <a:ext cx="6571343" cy="55048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2916" y="1293064"/>
            <a:ext cx="881216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/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Известный 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русский поэт Н. Некрасов сказал так о гражданине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:</a:t>
            </a:r>
          </a:p>
          <a:p>
            <a:pPr indent="360680"/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Поэтом можешь ты не быть,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Но гражданином быть обязан.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А что такое гражданин?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Отечества достойный сын.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Как вы думаете, что имел в виду автор этих строк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?</a:t>
            </a:r>
          </a:p>
          <a:p>
            <a:pPr indent="360680"/>
            <a:endParaRPr lang="ru-RU" sz="1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Гражданин </a:t>
            </a:r>
            <a:r>
              <a:rPr lang="ru-RU" sz="20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— это тот, кто обладает: </a:t>
            </a:r>
            <a:endParaRPr lang="ru-RU" sz="2000" b="1" dirty="0" smtClean="0">
              <a:solidFill>
                <a:srgbClr val="001D58"/>
              </a:solidFill>
              <a:latin typeface="Arial" panose="020B0604020202020204" pitchFamily="34" charset="0"/>
            </a:endParaRPr>
          </a:p>
          <a:p>
            <a:pPr indent="360680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• чувством собственного достоинства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,</a:t>
            </a:r>
            <a:endParaRPr lang="ru-RU" sz="2000" b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indent="360680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•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внутренней свободой,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превращённой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 самостоятельную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дисциплину,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 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indent="360680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• уважительным и доверчивым отношением к другим гражданам и к государственной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власти,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 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indent="360680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• способностью воспринимать свои права как обязанности, и свои обязанности как права.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indent="360680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Можете Вы привести примеры таких людей – наших земляков?  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490" y="2015734"/>
            <a:ext cx="1331192" cy="178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3596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226" y="117987"/>
            <a:ext cx="8657303" cy="159282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Государство </a:t>
            </a:r>
            <a:r>
              <a:rPr lang="ru-RU" sz="18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обязано создать условия, чтобы каждый гражданин мог пользоваться своими правами. Однако не будем забывать, что рядом с правами всегда есть обязанности, которые тоже записаны в основном Законе.</a:t>
            </a:r>
            <a:r>
              <a:rPr lang="ru-RU" sz="1800" b="1" dirty="0">
                <a:solidFill>
                  <a:srgbClr val="001D58"/>
                </a:solidFill>
                <a:latin typeface="Arial" panose="020B0604020202020204" pitchFamily="34" charset="0"/>
              </a:rPr>
              <a:t/>
            </a:r>
            <a:br>
              <a:rPr lang="ru-RU" sz="1800" b="1" dirty="0">
                <a:solidFill>
                  <a:srgbClr val="001D58"/>
                </a:solidFill>
                <a:latin typeface="Arial" panose="020B0604020202020204" pitchFamily="34" charset="0"/>
              </a:rPr>
            </a:br>
            <a:endParaRPr lang="ru-RU" sz="1800" b="1" dirty="0">
              <a:solidFill>
                <a:srgbClr val="001D58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098" y="1853755"/>
            <a:ext cx="2612316" cy="3450613"/>
          </a:xfrm>
        </p:spPr>
        <p:txBody>
          <a:bodyPr>
            <a:normAutofit/>
          </a:bodyPr>
          <a:lstStyle/>
          <a:p>
            <a:pPr indent="0" algn="just">
              <a:buNone/>
            </a:pPr>
            <a:endParaRPr lang="ru-R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5471" y="1853755"/>
            <a:ext cx="861305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just"/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Вот </a:t>
            </a:r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некоторые из обязанностей:</a:t>
            </a:r>
            <a:endParaRPr lang="ru-RU" sz="19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- 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Соблюдение Конституции и 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законов.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 Уважение прав и свобод других лиц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-Забота 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о детях и нетрудоспособных 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родителях.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Во-первых, родители обязаны заботиться о детях, их воспитании. </a:t>
            </a:r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        Во-вторых</a:t>
            </a:r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, трудоспособные дети, достигшие 18 лет, должны заботиться о нетрудоспособных родителях. Эти обязанности граждан отражают личную ответственность каждого человека за судьбу своих родителей и детей, когда они уже или </a:t>
            </a:r>
            <a:r>
              <a:rPr lang="ru-RU" sz="19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ещё </a:t>
            </a:r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не  в состоянии обеспечить свои жизненные потребности.</a:t>
            </a:r>
            <a:endParaRPr lang="ru-RU" sz="19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 Получение основного общего 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образования.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 Забота о памятниках истории и 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культуры</a:t>
            </a:r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 Уплата налогов и сборов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 Сохранение природы и окружающей среды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just"/>
            <a:r>
              <a:rPr lang="ru-RU" sz="1900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- Защита Отечества</a:t>
            </a:r>
            <a:r>
              <a:rPr lang="ru-RU" sz="1900" b="1" i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1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772" y="4639809"/>
            <a:ext cx="1342105" cy="19379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786" y="1853755"/>
            <a:ext cx="1460091" cy="121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21492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903" y="139268"/>
            <a:ext cx="8765612" cy="160757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/>
            </a:r>
            <a:b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</a:b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Конституция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– не просто сухой закон, написанный на бумаге, она определяет самую суть, основу нашей жизни во всем </a:t>
            </a: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её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многообразии, гарантируя нам то, </a:t>
            </a:r>
            <a:r>
              <a:rPr lang="ru-RU" sz="19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что 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мы </a:t>
            </a:r>
            <a:r>
              <a:rPr lang="ru-RU" sz="19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сегодня и завтра будем свободны! …  </a:t>
            </a: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1900" dirty="0">
                <a:solidFill>
                  <a:srgbClr val="002060"/>
                </a:solidFill>
                <a:latin typeface="Times New Roman" panose="02020603050405020304" pitchFamily="18" charset="0"/>
              </a:rPr>
              <a:t> </a:t>
            </a:r>
            <a:endParaRPr lang="ru-RU" sz="1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3491" y="4218039"/>
            <a:ext cx="6571343" cy="12483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7271" y="1769806"/>
            <a:ext cx="86328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680"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Я поздравляю вас с Днём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Конституции РФ и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желаю жить счастливо  и гордиться своим гражданством!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Наша Конституция совсем молодая, но стоит признать, что со дня её принятия  и подписания, наша жизнь изменяется и становится лучше!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                                       Конституция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Российской Федерации – основа наших свобод и благополучия, без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неё–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не могло бы быть нашей страны!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Величественны и просты слова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Единого Закона всей Отчизны,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Дарующего главные права: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Работать, радоваться жизни.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Мы помним всех, кто, знамя передав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Нам завещал, что каждый кровно связан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 со строкой добытых в битвах прав,</a:t>
            </a:r>
            <a:endParaRPr lang="ru-RU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360680"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И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со строкою: «Гражданин обязан…»!            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     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177" y="3908323"/>
            <a:ext cx="1556142" cy="223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248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943162"/>
            <a:ext cx="5623560" cy="71456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Что такое конституция</a:t>
            </a:r>
            <a:r>
              <a:rPr lang="ru-RU" dirty="0" smtClean="0">
                <a:solidFill>
                  <a:srgbClr val="C00000"/>
                </a:solidFill>
              </a:rPr>
              <a:t>?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8222" t="24361"/>
          <a:stretch/>
        </p:blipFill>
        <p:spPr>
          <a:xfrm>
            <a:off x="7056120" y="210073"/>
            <a:ext cx="1889759" cy="231976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1367" y="2359624"/>
            <a:ext cx="835971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1D58"/>
                </a:solidFill>
              </a:rPr>
              <a:t>К</a:t>
            </a:r>
            <a:r>
              <a:rPr lang="ru-RU" sz="2800" b="1" dirty="0" smtClean="0">
                <a:solidFill>
                  <a:srgbClr val="001D58"/>
                </a:solidFill>
              </a:rPr>
              <a:t>онституция</a:t>
            </a:r>
            <a:r>
              <a:rPr lang="ru-RU" sz="2800" b="1" dirty="0" smtClean="0">
                <a:solidFill>
                  <a:srgbClr val="C00000"/>
                </a:solidFill>
              </a:rPr>
              <a:t> – это основной закон нашего государства, закрепляющий устройство государства, обладающий высшей юридической силой, имеющий прямое действие и принимается на всей территории Российской Федерации.</a:t>
            </a:r>
            <a:endParaRPr lang="ru-RU" sz="28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67640" y="4648200"/>
            <a:ext cx="8778239" cy="1295400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1D58"/>
                </a:solidFill>
              </a:rPr>
              <a:t>Конституция Российской Федерации была принята в результате всенародного голосования 12 декабря 1993 года.</a:t>
            </a:r>
          </a:p>
          <a:p>
            <a:pPr marL="0" indent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960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20040"/>
            <a:ext cx="8747759" cy="132588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национальный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праздник,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именуемый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Днём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Конституции Российской Федерации.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3706" r="23531"/>
          <a:stretch/>
        </p:blipFill>
        <p:spPr>
          <a:xfrm>
            <a:off x="6423415" y="3063821"/>
            <a:ext cx="2476744" cy="287977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2920180"/>
            <a:ext cx="6027174" cy="3524864"/>
          </a:xfrm>
        </p:spPr>
        <p:txBody>
          <a:bodyPr>
            <a:normAutofit fontScale="92500"/>
          </a:bodyPr>
          <a:lstStyle/>
          <a:p>
            <a:pPr indent="0" algn="ctr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12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декабря </a:t>
            </a: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– значительная дата для России.  </a:t>
            </a: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                                                  Этот законодательный </a:t>
            </a: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акт был принят как основной закон государства </a:t>
            </a: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 в </a:t>
            </a: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1993 году. Эти законы являются ядром всей правовой системы государства и влияют не только на реализацию прав граждан, но и соблюдение федерального законодательства.</a:t>
            </a:r>
            <a:endParaRPr lang="ru-RU" sz="2400" b="1" dirty="0">
              <a:solidFill>
                <a:srgbClr val="001D58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8710" y="1939372"/>
            <a:ext cx="8332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>
              <a:buNone/>
            </a:pP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В 2013 году Президент подписал распоряжение о праздновании Конституции Российской Федерации. </a:t>
            </a:r>
          </a:p>
        </p:txBody>
      </p:sp>
    </p:spTree>
    <p:extLst>
      <p:ext uri="{BB962C8B-B14F-4D97-AF65-F5344CB8AC3E}">
        <p14:creationId xmlns:p14="http://schemas.microsoft.com/office/powerpoint/2010/main" val="8300645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8206" y="539049"/>
            <a:ext cx="8377084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Немного из истории появления этого документа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27243"/>
            <a:ext cx="6459794" cy="4149092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20000"/>
          </a:bodyPr>
          <a:lstStyle/>
          <a:p>
            <a:pPr indent="0" algn="ctr">
              <a:buNone/>
            </a:pP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Ещё </a:t>
            </a: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в 1821-1825 году декабрист Муравьёв </a:t>
            </a: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Никита Михайлович </a:t>
            </a: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разработал проект устройства Русского Государства, в котором </a:t>
            </a: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предполагалось установить </a:t>
            </a: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конституционную монархию, равенство всех граждан перед законом, свободу слова, печати, вероисповеданий</a:t>
            </a: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1D58"/>
              </a:solidFill>
              <a:latin typeface="Arial" panose="020B0604020202020204" pitchFamily="34" charset="0"/>
            </a:endParaRPr>
          </a:p>
          <a:p>
            <a:pPr indent="0" algn="ctr">
              <a:buNone/>
            </a:pP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Но Конституционное становление прервала Октябрьская революция 1917 года, </a:t>
            </a: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тогда </a:t>
            </a:r>
            <a:r>
              <a:rPr lang="ru-RU" sz="24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главными юридическими документами стали декреты.</a:t>
            </a:r>
            <a:endParaRPr lang="ru-RU" sz="2400" b="1" dirty="0">
              <a:solidFill>
                <a:srgbClr val="001D58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794" y="2157059"/>
            <a:ext cx="2492477" cy="33387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68059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2913"/>
            <a:ext cx="9144000" cy="523996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130" y="703635"/>
            <a:ext cx="6446896" cy="47385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pPr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Впервые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Конституция на территории России была разработана и принята в 1918 году. Это была Конституция РСФСР.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Второй Конституцией, действовавшей на территории нашей страны, стала Конституция СССР, принятая в 1924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году,  на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длительный период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закрепив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СССР доминирование социализма.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Сменила Конституцию 1924 года вторая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её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редакция, получившая название «застойной», которая была одобрена правительством страны в 1936 году.</a:t>
            </a:r>
            <a:endParaRPr lang="ru-RU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0" algn="ctr">
              <a:buNone/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До распада СССР на территории всех советских республик действовала Конституция 1977 года.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3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723" y="579240"/>
            <a:ext cx="5257800" cy="10725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Выходной день или праздничный?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735" y="1902542"/>
            <a:ext cx="8893278" cy="4218039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indent="0" algn="ctr">
              <a:buNone/>
            </a:pP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Ныне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в России действует Конституция Российской Федерации,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которая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была принята всенародным голосованием (референдумом)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               12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декабря 1993 года. </a:t>
            </a:r>
            <a:endParaRPr lang="ru-RU" sz="2200" b="1" dirty="0" smtClean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indent="0" algn="ctr">
              <a:buNone/>
            </a:pP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Полный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текст Конституции был опубликован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в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«Российской газете»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25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декабря 1993 года, и с тех пор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День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Конституции является одним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из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самых важных государственных праздников России.</a:t>
            </a:r>
            <a:endParaRPr lang="ru-RU" sz="22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0" algn="ctr">
              <a:buNone/>
            </a:pPr>
            <a:r>
              <a:rPr lang="ru-RU" sz="22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В течение десяти с лишним лет 12 декабря являлся официальным выходным. </a:t>
            </a:r>
            <a:r>
              <a:rPr lang="ru-RU" sz="22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Однако 24 декабря 2004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года  </a:t>
            </a:r>
            <a:r>
              <a:rPr lang="ru-RU" sz="22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Госдума приняла поправки в Трудовой кодекс РФ, изменяющие праздничный календарь России.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     Закон </a:t>
            </a:r>
            <a:r>
              <a:rPr lang="ru-RU" sz="22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предусматривает отмену выходного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дня  </a:t>
            </a:r>
            <a:r>
              <a:rPr lang="ru-RU" sz="2200" b="1" i="1" dirty="0">
                <a:solidFill>
                  <a:srgbClr val="C00000"/>
                </a:solidFill>
                <a:latin typeface="Times New Roman" panose="02020603050405020304" pitchFamily="18" charset="0"/>
              </a:rPr>
              <a:t>в День Конституции.</a:t>
            </a:r>
            <a:endParaRPr lang="ru-RU" sz="2200" b="1" i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874" y="58994"/>
            <a:ext cx="1412158" cy="184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9926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982" y="424383"/>
            <a:ext cx="6238566" cy="130117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Конституция 1993 года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 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Основной закон нашего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государства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982" y="1887794"/>
            <a:ext cx="8804787" cy="41148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indent="0" algn="ctr">
              <a:buNone/>
            </a:pPr>
            <a:endParaRPr lang="ru-RU" sz="2400" b="1" dirty="0" smtClean="0">
              <a:solidFill>
                <a:srgbClr val="001D58"/>
              </a:solidFill>
              <a:latin typeface="Times New Roman" panose="02020603050405020304" pitchFamily="18" charset="0"/>
            </a:endParaRPr>
          </a:p>
          <a:p>
            <a:pPr indent="0" algn="ctr">
              <a:buNone/>
            </a:pP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Конституции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-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закрепляются идеи, определяющие характер общества и государства, базовые принципы экономической, политической, социальной и духовной сферы жизни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государства,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основы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конституционного  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строя Российской федерации, права и свободы человека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     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гражданина, федеративное устройство, организацию высших органов государственной власти.</a:t>
            </a:r>
            <a:endParaRPr lang="ru-RU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404" t="22554" r="14924" b="6411"/>
          <a:stretch/>
        </p:blipFill>
        <p:spPr>
          <a:xfrm>
            <a:off x="6120582" y="151172"/>
            <a:ext cx="2728450" cy="235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3991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224" y="117987"/>
            <a:ext cx="8731045" cy="1799303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структура Конституции </a:t>
            </a:r>
            <a:endParaRPr lang="ru-RU" sz="2400" b="1" dirty="0">
              <a:solidFill>
                <a:srgbClr val="001D58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1225" y="796414"/>
            <a:ext cx="8731045" cy="5220928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Преамбула </a:t>
            </a:r>
            <a:r>
              <a:rPr lang="ru-RU" sz="21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— это вводная </a:t>
            </a:r>
            <a:r>
              <a:rPr lang="ru-RU" sz="21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часть Конституции и имеет </a:t>
            </a:r>
            <a:r>
              <a:rPr lang="ru-RU" sz="21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существенное значение для понимания смысла как Конституции в целом, так и </a:t>
            </a:r>
            <a:r>
              <a:rPr lang="ru-RU" sz="21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её отдельных статей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</a:rPr>
              <a:t>.</a:t>
            </a:r>
            <a:endParaRPr lang="ru-RU" sz="21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indent="0" algn="ctr">
              <a:buNone/>
            </a:pPr>
            <a:r>
              <a:rPr lang="ru-RU" sz="21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Текст преамбулы </a:t>
            </a:r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гласит: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«Мы, многонациональный народ Российской Федерации, соединенные общей судьбой на своей земле, утверждая права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  и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</a:rPr>
              <a:t>свободы человека, гражданский мир и согласие, соединяя исторически сложившееся государственное единство, исходя из общепризнанных принципов равноправия и самоопределения народов, чтя память предков, передавших нам любовь и уважение к Отечеству, веру в добро и справедливость, возрождая суверенную государственность России и утверждая незыблемость ее демократической основы, стремясь обеспечить благополучие и процветание России, исходя из ответственности за свою Родину перед нынешним и будущими поколениями, сознавая себя частью мирового сообщества, принимаем </a:t>
            </a:r>
            <a:r>
              <a:rPr lang="ru-RU" sz="15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КОНСТИТУЦИЮ РОССИЙСКОЙ ФЕДЕРАЦИИ</a:t>
            </a:r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».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25295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477" y="132735"/>
            <a:ext cx="8672052" cy="156333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/>
            </a:r>
            <a:br>
              <a:rPr lang="ru-RU" sz="18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</a:br>
            <a:r>
              <a:rPr lang="ru-RU" sz="1700" b="1" dirty="0" smtClean="0">
                <a:solidFill>
                  <a:srgbClr val="001D58"/>
                </a:solidFill>
                <a:latin typeface="Times New Roman" panose="02020603050405020304" pitchFamily="18" charset="0"/>
              </a:rPr>
              <a:t>Таким </a:t>
            </a:r>
            <a:r>
              <a:rPr lang="ru-RU" sz="1700" b="1" dirty="0">
                <a:solidFill>
                  <a:srgbClr val="001D58"/>
                </a:solidFill>
                <a:latin typeface="Times New Roman" panose="02020603050405020304" pitchFamily="18" charset="0"/>
              </a:rPr>
              <a:t>образом, преамбула подчеркивает особое значение этого Закона для дальнейшего развития государства и общества и называет шесть основополагающих целей, реализация которых является главной задачей государства. Они отражают суть всей конституционной реформы в России.</a:t>
            </a:r>
            <a:endParaRPr lang="ru-RU" sz="1700" b="1" dirty="0">
              <a:solidFill>
                <a:srgbClr val="001D58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6477" y="2020528"/>
            <a:ext cx="8672052" cy="4306529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Это: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прав и свобод человека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утверждение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гражданского мира и согласия в Российской Федерации,</a:t>
            </a:r>
          </a:p>
          <a:p>
            <a:pPr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 сложившегося государственного единства,</a:t>
            </a:r>
          </a:p>
          <a:p>
            <a:pPr indent="0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возрождение суверенной государственности России,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утверждение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незыблемости демократических основ Российского государства,</a:t>
            </a:r>
          </a:p>
          <a:p>
            <a:pPr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обеспечение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благополучия и процветания России.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3800" t="5816" r="16521"/>
          <a:stretch/>
        </p:blipFill>
        <p:spPr>
          <a:xfrm>
            <a:off x="7521677" y="4085303"/>
            <a:ext cx="1356852" cy="193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02115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187</TotalTime>
  <Words>716</Words>
  <Application>Microsoft Office PowerPoint</Application>
  <PresentationFormat>Экран (4:3)</PresentationFormat>
  <Paragraphs>89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Gill Sans MT</vt:lpstr>
      <vt:lpstr>Times New Roman</vt:lpstr>
      <vt:lpstr>var(--bs-font-sans-serif)</vt:lpstr>
      <vt:lpstr>Gallery</vt:lpstr>
      <vt:lpstr>«все Мы граждане России»</vt:lpstr>
      <vt:lpstr>Что такое конституция?</vt:lpstr>
      <vt:lpstr> национальный праздник, именуемый Днём Конституции Российской Федерации. </vt:lpstr>
      <vt:lpstr>Немного из истории появления этого документа</vt:lpstr>
      <vt:lpstr>Презентация PowerPoint</vt:lpstr>
      <vt:lpstr>Выходной день или праздничный?</vt:lpstr>
      <vt:lpstr>Конституция 1993 года    Основной закон нашего государства</vt:lpstr>
      <vt:lpstr> структура Конституции </vt:lpstr>
      <vt:lpstr> Таким образом, преамбула подчеркивает особое значение этого Закона для дальнейшего развития государства и общества и называет шесть основополагающих целей, реализация которых является главной задачей государства. Они отражают суть всей конституционной реформы в России.</vt:lpstr>
      <vt:lpstr> Конституция Российской Федерации                     состоит из двух разделов</vt:lpstr>
      <vt:lpstr> Второй раздел Конституции РФ носит название  «Заключительные и переходные положения».</vt:lpstr>
      <vt:lpstr>Как вы думаете, вы  являетесь гражданами России?</vt:lpstr>
      <vt:lpstr> гражданин — это  человек, мысли и поступки которого направлены на благо Отечества,  на благо своего народа</vt:lpstr>
      <vt:lpstr> Государство обязано создать условия, чтобы каждый гражданин мог пользоваться своими правами. Однако не будем забывать, что рядом с правами всегда есть обязанности, которые тоже записаны в основном Законе. </vt:lpstr>
      <vt:lpstr> Конституция – не просто сухой закон, написанный на бумаге, она определяет самую суть, основу нашей жизни во всем её многообразии, гарантируя нам то,   что мы сегодня и завтра будем свободны! …   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- граждане РФ" классный час ко Дню Конституции РФ</dc:title>
  <dc:creator>Наталья</dc:creator>
  <cp:lastModifiedBy>Наталья</cp:lastModifiedBy>
  <cp:revision>20</cp:revision>
  <dcterms:created xsi:type="dcterms:W3CDTF">2021-12-12T15:04:51Z</dcterms:created>
  <dcterms:modified xsi:type="dcterms:W3CDTF">2021-12-12T18:12:00Z</dcterms:modified>
</cp:coreProperties>
</file>