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74" r:id="rId5"/>
    <p:sldId id="259" r:id="rId6"/>
    <p:sldId id="276" r:id="rId7"/>
    <p:sldId id="261" r:id="rId8"/>
    <p:sldId id="262" r:id="rId9"/>
    <p:sldId id="263" r:id="rId10"/>
    <p:sldId id="264" r:id="rId11"/>
    <p:sldId id="275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3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50192"/>
            <a:ext cx="7704856" cy="14522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метода проектов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обучении школьников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280920" cy="2616696"/>
          </a:xfrm>
        </p:spPr>
        <p:txBody>
          <a:bodyPr>
            <a:norm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опыта работы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Н.Р.Мальгивская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учитель технологии 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Восходненская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 имени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В.И.Криворотова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Красногвардейский район Республика Крым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2020г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8738" t="45800" r="27162" b="5901"/>
          <a:stretch/>
        </p:blipFill>
        <p:spPr>
          <a:xfrm>
            <a:off x="683568" y="2074886"/>
            <a:ext cx="324036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6618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связь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59" y="1340768"/>
            <a:ext cx="7920881" cy="4464496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процессе изучения моделей учебной программы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«Моделирование и конструирование   швейных изделий», «Ручные работы», «Художественная обработка материала»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наблюдается развитие мотивационной заинтересованности обучающихся при изготовлении изделий из различных материалов.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этом особенностью выполнения изделий является интегрированная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связь с предметами базисного учебного плана: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русский язык и литература;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биология,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химия, физика;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история, география;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математика, черчение.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9329" t="67741" r="29329" b="5646"/>
          <a:stretch/>
        </p:blipFill>
        <p:spPr>
          <a:xfrm>
            <a:off x="5580112" y="4092159"/>
            <a:ext cx="2952328" cy="171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81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465" y="4509120"/>
            <a:ext cx="6661368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01" y="530352"/>
            <a:ext cx="8006940" cy="577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811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5232"/>
            <a:ext cx="8029520" cy="105156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учителя в использовании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метода проекта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876" y="1700808"/>
            <a:ext cx="8029520" cy="4338808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курсе предмета «Технология» 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(с 5 по 9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класс) учебным планом предусмотрено выполнение проектов в каждом классе.  Учащиеся разных возрастов с особым интересом выполняют практические задания по темам декоративно-прикладного творчества.  </a:t>
            </a:r>
          </a:p>
          <a:p>
            <a:pPr marL="0" indent="0"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Если учесть, что учащиеся работают в основном индивидуально,  то можно представить какая масса проектов проходит через учителя.</a:t>
            </a: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Учителю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рамках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ученического проекта  отводится 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разработчика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координатора,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эксперта  и  консультанта.</a:t>
            </a:r>
            <a:endParaRPr lang="ru-RU" sz="33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16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68848"/>
            <a:ext cx="6120680" cy="43819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Оформление творческого проекта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1\Desktop\DSC04394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6" r="4031"/>
          <a:stretch/>
        </p:blipFill>
        <p:spPr bwMode="auto">
          <a:xfrm>
            <a:off x="4391980" y="4026748"/>
            <a:ext cx="2996494" cy="21763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130892"/>
            <a:ext cx="7979743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Творческий проект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«Красные маки»     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Пономарёва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учащаяся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9-а класса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Восходненская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школа»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Красногвардейского района,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Республики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Крым,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технологии: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Мальгивская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Н.Р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610784"/>
            <a:ext cx="1944216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508244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0688"/>
            <a:ext cx="6336704" cy="83553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План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14590"/>
            <a:ext cx="7848872" cy="418795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Идея метода проектов.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Основное предназначение метода проектов.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метода проектов.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Акцент проектной деятельности.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связь с предметами базисного уровня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 метода проектов.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учителя в использовании метода проекта.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творческого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2100" r="65493"/>
          <a:stretch/>
        </p:blipFill>
        <p:spPr>
          <a:xfrm>
            <a:off x="899592" y="620688"/>
            <a:ext cx="129614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12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135765"/>
            <a:ext cx="4388767" cy="57315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Идея метода проектов: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416" y="548679"/>
            <a:ext cx="7930303" cy="150291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обучения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научить думать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а не научить думать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каким-то особым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образом.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Лучше развивать свой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собственный разум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 учиться думать самим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чем загружать свою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память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множество мыслей других людей. 						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Дж.Дьюэй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75" t="23099" r="47238" b="8652"/>
          <a:stretch/>
        </p:blipFill>
        <p:spPr>
          <a:xfrm>
            <a:off x="540862" y="2135765"/>
            <a:ext cx="3729727" cy="36393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9952" y="2916951"/>
            <a:ext cx="4388767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Вовлечь каждого ученика в активный познавательный творческий процесс, основанном на сотрудничестве, то что не мог бы сделать один, в совместной деятельности оказывалось достижимым, причём на основе собственных, самостоятельных усилий.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5095100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477" y="513019"/>
            <a:ext cx="7920880" cy="3212976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0" algn="ctr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</a:rPr>
              <a:t>Проектный метод </a:t>
            </a:r>
            <a:r>
              <a:rPr lang="ru-RU" sz="2400" dirty="0" smtClean="0">
                <a:solidFill>
                  <a:srgbClr val="002060"/>
                </a:solidFill>
              </a:rPr>
              <a:t>– дидактическое средство активизации познавательной деятельности учащихся. Один из ведущих методов обучения в условиях ФГОС.</a:t>
            </a:r>
            <a:r>
              <a:rPr lang="ru-RU" sz="2800" b="0" dirty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 </a:t>
            </a:r>
            <a:r>
              <a:rPr lang="ru-RU" sz="2800" b="0" dirty="0" smtClean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ea typeface="+mn-ea"/>
                <a:cs typeface="Times New Roman" pitchFamily="18" charset="0"/>
              </a:rPr>
              <a:t>Э</a:t>
            </a:r>
            <a:r>
              <a:rPr lang="ru-RU" sz="2400" dirty="0" smtClean="0">
                <a:solidFill>
                  <a:srgbClr val="002060"/>
                </a:solidFill>
                <a:effectLst/>
                <a:ea typeface="+mn-ea"/>
                <a:cs typeface="Times New Roman" pitchFamily="18" charset="0"/>
              </a:rPr>
              <a:t>то </a:t>
            </a:r>
            <a:r>
              <a:rPr lang="ru-RU" sz="2400" dirty="0">
                <a:solidFill>
                  <a:srgbClr val="002060"/>
                </a:solidFill>
                <a:effectLst/>
                <a:ea typeface="+mn-ea"/>
                <a:cs typeface="Times New Roman" pitchFamily="18" charset="0"/>
              </a:rPr>
              <a:t>педагогическая технология </a:t>
            </a:r>
            <a:r>
              <a:rPr lang="en-US" sz="2400" dirty="0">
                <a:solidFill>
                  <a:srgbClr val="002060"/>
                </a:solidFill>
                <a:effectLst/>
                <a:ea typeface="+mn-ea"/>
                <a:cs typeface="Times New Roman" pitchFamily="18" charset="0"/>
              </a:rPr>
              <a:t>XXI</a:t>
            </a:r>
            <a:r>
              <a:rPr lang="ru-RU" sz="2400" dirty="0">
                <a:solidFill>
                  <a:srgbClr val="002060"/>
                </a:solidFill>
                <a:effectLst/>
                <a:ea typeface="+mn-ea"/>
                <a:cs typeface="Times New Roman" pitchFamily="18" charset="0"/>
              </a:rPr>
              <a:t> века, которая включает в себя совокупность </a:t>
            </a:r>
            <a:r>
              <a:rPr lang="ru-RU" sz="2400" i="1" dirty="0">
                <a:solidFill>
                  <a:srgbClr val="FF0000"/>
                </a:solidFill>
                <a:effectLst/>
                <a:ea typeface="+mn-ea"/>
                <a:cs typeface="Times New Roman" pitchFamily="18" charset="0"/>
              </a:rPr>
              <a:t>исследовательских,</a:t>
            </a:r>
            <a:r>
              <a:rPr lang="ru-RU" sz="2400" i="1" dirty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7030A0"/>
                </a:solidFill>
                <a:effectLst/>
                <a:ea typeface="+mn-ea"/>
                <a:cs typeface="Times New Roman" pitchFamily="18" charset="0"/>
              </a:rPr>
              <a:t>поисковых</a:t>
            </a:r>
            <a:r>
              <a:rPr lang="ru-RU" sz="2400" i="1" dirty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, </a:t>
            </a:r>
            <a:r>
              <a:rPr lang="ru-RU" sz="2400" i="1" dirty="0">
                <a:solidFill>
                  <a:srgbClr val="0070C0"/>
                </a:solidFill>
                <a:effectLst/>
                <a:ea typeface="+mn-ea"/>
                <a:cs typeface="Times New Roman" pitchFamily="18" charset="0"/>
              </a:rPr>
              <a:t>проблемных</a:t>
            </a:r>
            <a:r>
              <a:rPr lang="ru-RU" sz="2400" i="1" dirty="0">
                <a:solidFill>
                  <a:prstClr val="black"/>
                </a:solidFill>
                <a:effectLst/>
                <a:ea typeface="+mn-ea"/>
                <a:cs typeface="Times New Roman" pitchFamily="18" charset="0"/>
              </a:rPr>
              <a:t> и</a:t>
            </a:r>
            <a:r>
              <a:rPr lang="ru-RU" sz="2400" i="1" dirty="0">
                <a:solidFill>
                  <a:srgbClr val="00B050"/>
                </a:solidFill>
                <a:effectLst/>
                <a:ea typeface="+mn-ea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005828"/>
                </a:solidFill>
                <a:effectLst/>
                <a:ea typeface="+mn-ea"/>
                <a:cs typeface="Times New Roman" pitchFamily="18" charset="0"/>
              </a:rPr>
              <a:t>творческих методов</a:t>
            </a:r>
            <a:r>
              <a:rPr lang="ru-RU" sz="2400" i="1" dirty="0" smtClean="0">
                <a:solidFill>
                  <a:srgbClr val="00B050"/>
                </a:solidFill>
                <a:effectLst/>
                <a:ea typeface="+mn-ea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6897" t="17391" r="8675" b="8696"/>
          <a:stretch/>
        </p:blipFill>
        <p:spPr>
          <a:xfrm>
            <a:off x="5004048" y="3867899"/>
            <a:ext cx="2736304" cy="2513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8285" t="30805" r="9899" b="12423"/>
          <a:stretch/>
        </p:blipFill>
        <p:spPr>
          <a:xfrm>
            <a:off x="685477" y="3870091"/>
            <a:ext cx="4318571" cy="190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98939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111679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предназначение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метода проектов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1503"/>
            <a:ext cx="7920880" cy="3935888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Основное предназначение метода проектов состоит в предоставлении  возможности  самостоятельного приобретения знаний в процессе решения проблем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практических задач, требующего интеграции знаний  из различных  предметных  областей,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познавательных навыков,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умений самостоятельно  конструировать  свои знания,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ориентироваться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информационном пространстве,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критического и творческого мышления.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1296144" cy="12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29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08912" cy="367240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Метод проектов - педагогическая технология, </a:t>
            </a:r>
            <a:r>
              <a:rPr lang="ru-RU" sz="3200" dirty="0">
                <a:solidFill>
                  <a:srgbClr val="002060"/>
                </a:solidFill>
              </a:rPr>
              <a:t>с</a:t>
            </a:r>
            <a:r>
              <a:rPr lang="ru-RU" sz="3200" dirty="0" smtClean="0">
                <a:solidFill>
                  <a:srgbClr val="002060"/>
                </a:solidFill>
              </a:rPr>
              <a:t>тержнем которой является                 </a:t>
            </a:r>
            <a:r>
              <a:rPr lang="ru-RU" sz="3100" dirty="0" smtClean="0">
                <a:solidFill>
                  <a:srgbClr val="002060"/>
                </a:solidFill>
              </a:rPr>
              <a:t>познавательно-исследовательская   </a:t>
            </a:r>
            <a:r>
              <a:rPr lang="ru-RU" sz="3200" dirty="0" smtClean="0">
                <a:solidFill>
                  <a:srgbClr val="002060"/>
                </a:solidFill>
              </a:rPr>
              <a:t>деятельность учащихся.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732120"/>
            <a:ext cx="4464496" cy="1217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063" t="2590" r="10868" b="63748"/>
          <a:stretch/>
        </p:blipFill>
        <p:spPr>
          <a:xfrm>
            <a:off x="719572" y="476672"/>
            <a:ext cx="752483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42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58981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метода проектов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60851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уроках предметной области «Технология» проектно-исследовательская деятельность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формирует личностно-индивидуальные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возможности обучающихся и позволяет: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1.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повышению личностной уверенности у каждого участника проектной деятельности, его самореализации и рефлексии через переживания 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«ситуации успеха».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2.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школьников осознание значимости коллективной работы для получения результата,  в роли сотрудничества,  совместной деятельности в процессе выполнения творческих заданий.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3.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Вдохновлять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учащихся на развитие коммуникабельности.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869160"/>
            <a:ext cx="1292464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81390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076496" cy="7920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метода проектов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484784"/>
            <a:ext cx="8076496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исследовательские умения,  а именно: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анализировать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проблемную ситуацию;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выявлять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проблемы;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осуществлять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отбор необходимой информации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из литературы;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проводить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наблюдение практических ситуаций;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фиксировать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результаты;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строить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гипотезы  и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осуществлять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 проверку;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обобщать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результаты  и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8680"/>
            <a:ext cx="1292464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5455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0377"/>
            <a:ext cx="7992888" cy="6618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Акцент проектной деятельности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797" y="1340768"/>
            <a:ext cx="8037652" cy="439248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деятельность содержит в себе акцент,  который переносится на подлинно свободную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личность: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способности самостоятельно  мыслить, </a:t>
            </a:r>
          </a:p>
          <a:p>
            <a:r>
              <a:rPr lang="ru-RU" sz="25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добывать и применять знания,  тщательно обдумывать принимаемые  решения и чётко планировать свои действия, </a:t>
            </a:r>
          </a:p>
          <a:p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эффективно сотрудничать в разнообразных  по составу и профилю группах,  быть открытыми </a:t>
            </a:r>
          </a:p>
          <a:p>
            <a:pPr marL="0" indent="0">
              <a:buNone/>
            </a:pPr>
            <a:r>
              <a:rPr lang="ru-RU" sz="25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для новых контактов  и  культурных связей.</a:t>
            </a:r>
            <a:endParaRPr lang="ru-RU" sz="25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475" t="27950" r="52363" b="15350"/>
          <a:stretch/>
        </p:blipFill>
        <p:spPr>
          <a:xfrm>
            <a:off x="7020272" y="4581128"/>
            <a:ext cx="129614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865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285</TotalTime>
  <Words>528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Times New Roman</vt:lpstr>
      <vt:lpstr>Verdana</vt:lpstr>
      <vt:lpstr>Wingdings</vt:lpstr>
      <vt:lpstr>Wingdings 2</vt:lpstr>
      <vt:lpstr>Аспект</vt:lpstr>
      <vt:lpstr>Использование метода проектов  в обучении школьников</vt:lpstr>
      <vt:lpstr>         План </vt:lpstr>
      <vt:lpstr>Идея метода проектов:</vt:lpstr>
      <vt:lpstr>Проектный метод – дидактическое средство активизации познавательной деятельности учащихся. Один из ведущих методов обучения в условиях ФГОС.  Это педагогическая технология XXI века, которая включает в себя совокупность исследовательских, поисковых, проблемных и творческих методов.</vt:lpstr>
      <vt:lpstr>Основное предназначение  метода проектов</vt:lpstr>
      <vt:lpstr>Метод проектов - педагогическая технология, стержнем которой является                 познавательно-исследовательская   деятельность учащихся.</vt:lpstr>
      <vt:lpstr>Цель метода проектов</vt:lpstr>
      <vt:lpstr>Цель метода проектов</vt:lpstr>
      <vt:lpstr>Акцент проектной деятельности</vt:lpstr>
      <vt:lpstr>Метапредметная  связь</vt:lpstr>
      <vt:lpstr>Презентация PowerPoint</vt:lpstr>
      <vt:lpstr>Роль учителя в использовании  метода проекта</vt:lpstr>
      <vt:lpstr>Оформление творческого проекта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метода проектов в обучении школьников</dc:title>
  <dc:creator>1</dc:creator>
  <cp:lastModifiedBy>Наталья</cp:lastModifiedBy>
  <cp:revision>31</cp:revision>
  <dcterms:created xsi:type="dcterms:W3CDTF">2017-03-27T16:00:55Z</dcterms:created>
  <dcterms:modified xsi:type="dcterms:W3CDTF">2022-01-12T15:56:41Z</dcterms:modified>
</cp:coreProperties>
</file>