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8" r:id="rId4"/>
    <p:sldId id="257" r:id="rId5"/>
    <p:sldId id="259" r:id="rId6"/>
    <p:sldId id="267" r:id="rId7"/>
    <p:sldId id="265" r:id="rId8"/>
    <p:sldId id="266" r:id="rId9"/>
    <p:sldId id="263" r:id="rId10"/>
    <p:sldId id="264" r:id="rId11"/>
    <p:sldId id="260" r:id="rId12"/>
    <p:sldId id="262" r:id="rId13"/>
    <p:sldId id="261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200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7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9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67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10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3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4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1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4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7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1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4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7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3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2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0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8A6B94-48E1-402A-AE10-F81E8220467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0DE820-A325-403D-88E3-F2D7FB7C4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78161" y="2043631"/>
            <a:ext cx="7533524" cy="174449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«Юридическая ответственность несовершеннолетних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177489" y="3919395"/>
            <a:ext cx="6923581" cy="8555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Час общения 6-б класс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Мальгивская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280" t="27159" r="920" b="12493"/>
          <a:stretch/>
        </p:blipFill>
        <p:spPr>
          <a:xfrm rot="21417411">
            <a:off x="471543" y="326664"/>
            <a:ext cx="2676107" cy="2360715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21420000">
            <a:off x="3561566" y="5044435"/>
            <a:ext cx="4655868" cy="5626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12016">
            <a:off x="3560750" y="5053509"/>
            <a:ext cx="4790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МБОУ 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Восходненская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школа  имени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В.И.Криворотова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»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март 2022 год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1"/>
            <a:ext cx="8804787" cy="98076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Порядок привлечения к административной ответственности: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693" y="1607576"/>
            <a:ext cx="8436079" cy="3880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Дела об административных правонарушениях, совершённых несовершеннолетними, а также в их отношении, рассматриваются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</a:rPr>
              <a:t>комиссиями по делам несовершеннолетних и защите их прав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                  Но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составить протокол о правонарушении может, например, и полиция.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За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совершение административного проступка тебя могут задержать.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Срок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задержания не может превышать трёх часов.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Об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этом немедленно должны уведомляться твои родители.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Несовершеннолетние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в случае задержания должны содержаться отдельно от взрослых лиц.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                 По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истечении трёх часов тебя должны отпустить,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ru-RU" sz="14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но </a:t>
            </a:r>
            <a:r>
              <a:rPr lang="ru-RU" sz="1400" b="1" dirty="0">
                <a:solidFill>
                  <a:srgbClr val="006600"/>
                </a:solidFill>
                <a:latin typeface="Tahoma" panose="020B0604030504040204" pitchFamily="34" charset="0"/>
              </a:rPr>
              <a:t>если ты прибыл в состоянии опьянения три часа отсчитываются с момента вытрезвления.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Имей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</a:rPr>
              <a:t>в виду, что защиту твоих прав в ходе расследования и рассмотрения дела осуществляют твои родители или опекуны.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Они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</a:rPr>
              <a:t>и ты сами можете читать все материалы дела, давать объяснения, представлять доказательства, пользоваться юридической помощью защитника и другими правами.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87" y="5235677"/>
            <a:ext cx="2674415" cy="1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53"/>
            <a:ext cx="8731045" cy="115196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4.  Уголовная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ответственность несовершеннолетних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2232" y="1417435"/>
            <a:ext cx="8672052" cy="44155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Уголовная ответственность – это самый строгий вид ответственности.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наступает</a:t>
            </a:r>
            <a:r>
              <a:rPr lang="ru-RU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sz="1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за совершение преступлений, то есть, наиболее опасных правонарушений по </a:t>
            </a:r>
            <a:r>
              <a:rPr lang="ru-RU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общему правилу, </a:t>
            </a:r>
            <a:r>
              <a:rPr lang="ru-RU" sz="1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с 16 лет,  но </a:t>
            </a:r>
            <a:r>
              <a:rPr lang="ru-RU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за многие деяния, которые явно являются преступлениями </a:t>
            </a:r>
            <a:r>
              <a:rPr lang="ru-RU" sz="1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с </a:t>
            </a:r>
            <a:r>
              <a:rPr lang="ru-RU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14 лет. </a:t>
            </a:r>
            <a:r>
              <a:rPr lang="ru-RU" sz="19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Например</a:t>
            </a:r>
            <a:r>
              <a:rPr lang="ru-RU" sz="1900" b="1" dirty="0">
                <a:solidFill>
                  <a:srgbClr val="C00000"/>
                </a:solidFill>
                <a:latin typeface="Tahoma" panose="020B0604030504040204" pitchFamily="34" charset="0"/>
              </a:rPr>
              <a:t>, с 14 лет наступает уголовная ответственность за убийство, умышленное причинение тяжкого или средней тяжести вреда здоровью (в том числе, например, в драке), изнасилование, кражу, грабёж, вымогательство, заведомо ложное сообщение об акте терроризма, угон транспортного средства, хулиганство при отягчающих обстоятельствах, хищение либо вымогательство наркотических средств </a:t>
            </a:r>
            <a:r>
              <a:rPr lang="ru-RU" sz="1900" b="1" dirty="0">
                <a:latin typeface="Tahoma" panose="020B0604030504040204" pitchFamily="34" charset="0"/>
              </a:rPr>
              <a:t>и другие. </a:t>
            </a:r>
            <a:r>
              <a:rPr lang="ru-RU" sz="1900" b="1" dirty="0" smtClean="0">
                <a:latin typeface="Tahoma" panose="020B0604030504040204" pitchFamily="34" charset="0"/>
              </a:rPr>
              <a:t>                                                                                            </a:t>
            </a:r>
            <a:r>
              <a:rPr lang="ru-RU" sz="19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Нужно </a:t>
            </a:r>
            <a:r>
              <a:rPr lang="ru-RU" sz="1900" b="1" dirty="0">
                <a:solidFill>
                  <a:srgbClr val="006600"/>
                </a:solidFill>
                <a:latin typeface="Tahoma" panose="020B0604030504040204" pitchFamily="34" charset="0"/>
              </a:rPr>
              <a:t>иметь в виду, что совершение преступления в составе </a:t>
            </a:r>
            <a:r>
              <a:rPr lang="ru-RU" sz="19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группы (то </a:t>
            </a:r>
            <a:r>
              <a:rPr lang="ru-RU" sz="1900" b="1" dirty="0">
                <a:solidFill>
                  <a:srgbClr val="006600"/>
                </a:solidFill>
                <a:latin typeface="Tahoma" panose="020B0604030504040204" pitchFamily="34" charset="0"/>
              </a:rPr>
              <a:t>есть, несколькими людьми) является отягчающим обстоятельством и влечёт более строгое наказание.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5968" t="1387" r="2903" b="81194"/>
          <a:stretch/>
        </p:blipFill>
        <p:spPr>
          <a:xfrm>
            <a:off x="7355607" y="145389"/>
            <a:ext cx="1080470" cy="1118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67" t="4590" r="86933" b="12995"/>
          <a:stretch/>
        </p:blipFill>
        <p:spPr>
          <a:xfrm>
            <a:off x="368710" y="151961"/>
            <a:ext cx="1106527" cy="1100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5968" t="43226" r="31451" b="2580"/>
          <a:stretch/>
        </p:blipFill>
        <p:spPr>
          <a:xfrm>
            <a:off x="7108722" y="4911210"/>
            <a:ext cx="1725562" cy="17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37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233"/>
            <a:ext cx="8731045" cy="109617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Порядок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привлечения к уголовной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 ответственности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6729" y="1414467"/>
            <a:ext cx="8364178" cy="3113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Если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полицию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или прокуратуру поступают сведения о совершении преступления,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   сначала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проводится проверка этих фактов,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               затем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, если факты подтвердились, возбуждается уголовное дело и начинается расследование.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                     По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окончании расследования дело передаётся в суд, который рассматривает дело и выносит приговор.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420" t="45806" r="23871" b="2796"/>
          <a:stretch/>
        </p:blipFill>
        <p:spPr>
          <a:xfrm>
            <a:off x="2363498" y="4041059"/>
            <a:ext cx="4097734" cy="2389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9" y="161031"/>
            <a:ext cx="101688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9298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232"/>
            <a:ext cx="8554065" cy="11489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 Уголовные наказания для   несовершеннолетних: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723" y="1311228"/>
            <a:ext cx="8303342" cy="3894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</a:rPr>
              <a:t>Уголовными наказаниями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являются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</a:rPr>
              <a:t>: </a:t>
            </a:r>
            <a:endParaRPr lang="ru-RU" b="1" dirty="0" smtClean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штраф 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</a:rPr>
              <a:t>(</a:t>
            </a:r>
            <a:r>
              <a:rPr lang="ru-RU" sz="1800" b="1" i="1" dirty="0">
                <a:solidFill>
                  <a:srgbClr val="002060"/>
                </a:solidFill>
                <a:latin typeface="Tahoma" panose="020B0604030504040204" pitchFamily="34" charset="0"/>
              </a:rPr>
              <a:t>при наличии у несовершеннолетнего самостоятельного заработка или собственного имущества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</a:rPr>
              <a:t>), лишение права заниматься определённой деятельностью (</a:t>
            </a:r>
            <a:r>
              <a:rPr lang="ru-RU" sz="1800" b="1" i="1" dirty="0">
                <a:solidFill>
                  <a:srgbClr val="002060"/>
                </a:solidFill>
                <a:latin typeface="Tahoma" panose="020B0604030504040204" pitchFamily="34" charset="0"/>
              </a:rPr>
              <a:t>например, предпринимательством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</a:rPr>
              <a:t>), </a:t>
            </a:r>
            <a:r>
              <a:rPr lang="ru-RU" sz="1800" b="1" u="sng" dirty="0">
                <a:solidFill>
                  <a:srgbClr val="006600"/>
                </a:solidFill>
                <a:latin typeface="Tahoma" panose="020B0604030504040204" pitchFamily="34" charset="0"/>
              </a:rPr>
              <a:t>обязательные работы </a:t>
            </a:r>
            <a:r>
              <a:rPr lang="ru-RU" sz="1800" b="1" dirty="0">
                <a:solidFill>
                  <a:srgbClr val="006600"/>
                </a:solidFill>
                <a:latin typeface="Tahoma" panose="020B0604030504040204" pitchFamily="34" charset="0"/>
              </a:rPr>
              <a:t>(</a:t>
            </a:r>
            <a:r>
              <a:rPr lang="ru-RU" sz="1800" b="1" i="1" dirty="0">
                <a:solidFill>
                  <a:srgbClr val="006600"/>
                </a:solidFill>
                <a:latin typeface="Tahoma" panose="020B0604030504040204" pitchFamily="34" charset="0"/>
              </a:rPr>
              <a:t>работы, выполняемые в свободное от учёбы время, </a:t>
            </a:r>
            <a:r>
              <a:rPr lang="ru-RU" sz="1800" b="1" u="sng" dirty="0">
                <a:solidFill>
                  <a:srgbClr val="006600"/>
                </a:solidFill>
                <a:latin typeface="Tahoma" panose="020B0604030504040204" pitchFamily="34" charset="0"/>
              </a:rPr>
              <a:t>без оплаты труда</a:t>
            </a:r>
            <a:r>
              <a:rPr lang="ru-RU" sz="1800" b="1" dirty="0">
                <a:solidFill>
                  <a:srgbClr val="006600"/>
                </a:solidFill>
                <a:latin typeface="Tahoma" panose="020B0604030504040204" pitchFamily="34" charset="0"/>
              </a:rPr>
              <a:t>), </a:t>
            </a:r>
            <a:r>
              <a:rPr lang="ru-RU" sz="1800" b="1" u="sng" dirty="0">
                <a:solidFill>
                  <a:srgbClr val="7030A0"/>
                </a:solidFill>
                <a:latin typeface="Tahoma" panose="020B0604030504040204" pitchFamily="34" charset="0"/>
              </a:rPr>
              <a:t>исправительные работы </a:t>
            </a:r>
            <a:r>
              <a:rPr lang="ru-RU" sz="1800" b="1" dirty="0">
                <a:solidFill>
                  <a:srgbClr val="7030A0"/>
                </a:solidFill>
                <a:latin typeface="Tahoma" panose="020B0604030504040204" pitchFamily="34" charset="0"/>
              </a:rPr>
              <a:t>(</a:t>
            </a:r>
            <a:r>
              <a:rPr lang="ru-RU" sz="1800" b="1" i="1" dirty="0">
                <a:solidFill>
                  <a:srgbClr val="7030A0"/>
                </a:solidFill>
                <a:latin typeface="Tahoma" panose="020B0604030504040204" pitchFamily="34" charset="0"/>
              </a:rPr>
              <a:t>работы по месту, назначенному администрацией города или района, </a:t>
            </a:r>
            <a:r>
              <a:rPr lang="ru-RU" sz="1800" b="1" u="sng" dirty="0" smtClean="0">
                <a:solidFill>
                  <a:srgbClr val="7030A0"/>
                </a:solidFill>
                <a:latin typeface="Tahoma" panose="020B0604030504040204" pitchFamily="34" charset="0"/>
              </a:rPr>
              <a:t>с </a:t>
            </a:r>
            <a:r>
              <a:rPr lang="ru-RU" sz="1800" b="1" u="sng" dirty="0">
                <a:solidFill>
                  <a:srgbClr val="7030A0"/>
                </a:solidFill>
                <a:latin typeface="Tahoma" panose="020B0604030504040204" pitchFamily="34" charset="0"/>
              </a:rPr>
              <a:t>удержанием из заработка</a:t>
            </a:r>
            <a:r>
              <a:rPr lang="ru-RU" sz="1800" b="1" dirty="0">
                <a:solidFill>
                  <a:srgbClr val="7030A0"/>
                </a:solidFill>
                <a:latin typeface="Tahoma" panose="020B0604030504040204" pitchFamily="34" charset="0"/>
              </a:rPr>
              <a:t>), </a:t>
            </a:r>
            <a:r>
              <a:rPr lang="ru-RU" sz="1800" b="1" dirty="0" smtClean="0">
                <a:solidFill>
                  <a:srgbClr val="7030A0"/>
                </a:solidFill>
                <a:latin typeface="Tahoma" panose="020B0604030504040204" pitchFamily="34" charset="0"/>
              </a:rPr>
              <a:t>  </a:t>
            </a:r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арест </a:t>
            </a:r>
            <a:r>
              <a:rPr lang="ru-RU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и лишение свободы на определённый срок (</a:t>
            </a:r>
            <a:r>
              <a:rPr lang="ru-RU" sz="1800" b="1" i="1" dirty="0">
                <a:solidFill>
                  <a:srgbClr val="C00000"/>
                </a:solidFill>
                <a:latin typeface="Tahoma" panose="020B0604030504040204" pitchFamily="34" charset="0"/>
              </a:rPr>
              <a:t>до десяти лет</a:t>
            </a:r>
            <a:r>
              <a:rPr lang="ru-RU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).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355" t="28387" r="645" b="1720"/>
          <a:stretch/>
        </p:blipFill>
        <p:spPr>
          <a:xfrm>
            <a:off x="7145594" y="5043948"/>
            <a:ext cx="1283110" cy="1563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652" t="15175" r="19761"/>
          <a:stretch/>
        </p:blipFill>
        <p:spPr>
          <a:xfrm>
            <a:off x="7449856" y="162232"/>
            <a:ext cx="1354931" cy="1814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8515" t="29441" r="4383" b="5744"/>
          <a:stretch/>
        </p:blipFill>
        <p:spPr>
          <a:xfrm>
            <a:off x="968531" y="5043947"/>
            <a:ext cx="1863159" cy="1311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62" y="162232"/>
            <a:ext cx="1109568" cy="11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3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730"/>
            <a:ext cx="8686800" cy="88490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5.  Иные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меры, применяемые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                                        к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несовершеннолетним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0562" y="1076632"/>
            <a:ext cx="8627805" cy="463168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Если несовершеннолетний в возрасте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</a:rPr>
              <a:t>11 лет и старше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совершил уголовно наказуемое деяние, но ещё не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достиг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возраста уголовной ответственности,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либо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совершил преступление средней тяжести, но был освобождён судом от наказания,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на основании постановления судьи или приговора суда, он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может быть помещён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в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специальное </a:t>
            </a:r>
            <a:r>
              <a:rPr lang="ru-RU" sz="24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учебно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 – воспитательное учреждение закрытого типа. 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Максимальный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срок, на который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он может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быть туда направлен 3 года.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                                              Эта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мера юридически считается не наказанием, а особой формой воспитания несовершеннолетних.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Несовершеннолетние, совершившие общественно опасные деяния, могут быть временно направлены в центры временного содержания для несовершеннолетних правонарушителей. Там они содержатся, по общему правилу, не более 30 суток.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6600"/>
                </a:solidFill>
                <a:latin typeface="Tahoma" panose="020B0604030504040204" pitchFamily="34" charset="0"/>
              </a:rPr>
              <a:t>К несовершеннолетним, содержащимся в специальных образовательных учреждениях, могут применять такие меры взыскания, как предупреждение, выговор, строгий выговор.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Ещё одной мерой, применяемой к несовершеннолетним, является исключение из образовательного учреждения (школы, училища и т.д.). Оно может применяться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за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грубые и неоднократные нарушения устава учреждения или совершение противоправных действий по решению администрации учреждения. 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          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Однако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</a:rPr>
              <a:t>эта мера может применяться только к детям, достигшим 14 лет.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38" t="37635" r="45000" b="14193"/>
          <a:stretch/>
        </p:blipFill>
        <p:spPr>
          <a:xfrm>
            <a:off x="7205317" y="191730"/>
            <a:ext cx="1184564" cy="880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177" t="59277" r="22152" b="1342"/>
          <a:stretch/>
        </p:blipFill>
        <p:spPr>
          <a:xfrm>
            <a:off x="3653777" y="5352738"/>
            <a:ext cx="1994701" cy="1349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11" y="191730"/>
            <a:ext cx="908745" cy="8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51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762" y="479324"/>
            <a:ext cx="6548283" cy="93431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Советы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несовершеннолетним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3125" y="2063396"/>
            <a:ext cx="8437919" cy="359998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Приучайтесь к правилам </a:t>
            </a:r>
            <a:r>
              <a:rPr lang="ru-RU" sz="2100" b="1" dirty="0">
                <a:solidFill>
                  <a:srgbClr val="000000"/>
                </a:solidFill>
                <a:latin typeface="Tahoma" panose="020B0604030504040204" pitchFamily="34" charset="0"/>
              </a:rPr>
              <a:t>жизни в обществе </a:t>
            </a:r>
            <a:r>
              <a:rPr lang="ru-RU" sz="21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100" b="1" dirty="0">
                <a:solidFill>
                  <a:srgbClr val="000000"/>
                </a:solidFill>
                <a:latin typeface="Tahoma" panose="020B0604030504040204" pitchFamily="34" charset="0"/>
              </a:rPr>
              <a:t>с детства. </a:t>
            </a:r>
            <a:r>
              <a:rPr lang="ru-RU" sz="21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  </a:t>
            </a:r>
            <a:r>
              <a:rPr lang="ru-RU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Даже 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</a:rPr>
              <a:t>малыши должны знать, что нельзя отнимать, портить или брать без разрешения чужие вещи.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Акцентируйте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своё внимание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на ответственном поведении, необходимости и важности отвечать за свои действия. Показывайте также положительный результат от стремлений исправить свои ошибки, 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к возможности показа 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исправления сделанного. 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Вы должны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знать «цену денег», уметь ими распоряжаться и планировать бюджет.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</a:rPr>
              <a:t>самое главное – демонстрируйте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свой 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</a:rPr>
              <a:t>собственный положительный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пример своим товарищам.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68" t="10538" r="47742" b="29033"/>
          <a:stretch/>
        </p:blipFill>
        <p:spPr>
          <a:xfrm>
            <a:off x="293126" y="199105"/>
            <a:ext cx="1889636" cy="186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362"/>
            <a:ext cx="8745793" cy="134947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юридическая ответственность – это применение мер государственного принуждения за совершённое преступление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72" t="33567" r="3637" b="5055"/>
          <a:stretch/>
        </p:blipFill>
        <p:spPr>
          <a:xfrm>
            <a:off x="60293" y="1474839"/>
            <a:ext cx="8643854" cy="40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724"/>
            <a:ext cx="8760542" cy="146009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sz="2000" b="1" i="1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ahoma" panose="020B0604030504040204" pitchFamily="34" charset="0"/>
              </a:rPr>
              <a:t>Ты </a:t>
            </a:r>
            <a:r>
              <a:rPr lang="ru-RU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несовершеннолетний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но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</a:rPr>
              <a:t>, как любой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гражданин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</a:rPr>
              <a:t>имеешь права и обязанности и несёшь юридическую ответственность за свои поступки перед государством и другими людьми.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3961" y="1548581"/>
            <a:ext cx="8170608" cy="3259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Эта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ответственность зависит от твоего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возраста     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и тяжести совершённого поступка.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           Чтобы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быть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достойным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человеком,  не допускать совершения правонарушений и уметь защититься от несправедливого обвинения, тебе нужно знать основные положения законодательства об ответственности несовершеннолетних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35" y="4586748"/>
            <a:ext cx="3579710" cy="16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6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477"/>
            <a:ext cx="8716297" cy="133632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это объективная обязанность отвечать за свои поступки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а также за их последствия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2232" y="1542798"/>
            <a:ext cx="8657303" cy="3311189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B80E0F"/>
              </a:buClr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ответственность: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дисциплинарная, гражданская, административная, уголовная 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гражданина,            в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несовершеннолетнего,  -  соблюдать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и не совершать правонарушений,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 нарушать прав и законных интересов других лиц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461" t="47557" r="20395" b="-555"/>
          <a:stretch/>
        </p:blipFill>
        <p:spPr>
          <a:xfrm>
            <a:off x="3106378" y="4748980"/>
            <a:ext cx="2769009" cy="1843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26900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30" y="191729"/>
            <a:ext cx="8495071" cy="160757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</a:rPr>
              <a:t>За невыполнение этой обязанности гражданин, в том числе, несовершеннолетний, может привлекаться к четырём видам юридической ответственности: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8710" y="1970501"/>
            <a:ext cx="8291191" cy="3899357"/>
          </a:xfrm>
        </p:spPr>
        <p:txBody>
          <a:bodyPr>
            <a:normAutofit fontScale="92500"/>
          </a:bodyPr>
          <a:lstStyle/>
          <a:p>
            <a:endParaRPr lang="ru-RU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дисциплинарной;</a:t>
            </a:r>
            <a:endParaRPr lang="ru-RU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Гражданско-правовой;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административной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;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уголовной</a:t>
            </a:r>
            <a:endParaRPr lang="ru-RU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Кроме того, несовершеннолетний может быть направлен в специализированное учебное заведение, что формально наказанием не считается, но наступает также за совершение правонарушения.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581" t="53979" r="6290" b="4516"/>
          <a:stretch/>
        </p:blipFill>
        <p:spPr>
          <a:xfrm>
            <a:off x="5540306" y="1970500"/>
            <a:ext cx="2718791" cy="20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232"/>
            <a:ext cx="8731045" cy="106188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1. Дисциплинарная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ответственность несовершеннолетних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5470" y="1460090"/>
            <a:ext cx="8362335" cy="39673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Она </a:t>
            </a:r>
            <a:r>
              <a:rPr lang="ru-RU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может к тебе применяться, только если ты уже работаешь по трудовому договору. </a:t>
            </a:r>
            <a:r>
              <a:rPr lang="ru-RU" sz="1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                      Наступает </a:t>
            </a:r>
            <a:r>
              <a:rPr lang="ru-RU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она за нарушение трудовой дисциплины 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</a:rPr>
              <a:t>(опоздание, невыполнение своих обязанностей и т.д</a:t>
            </a: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.).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существуют только три формы дисциплинарной ответственности: </a:t>
            </a:r>
            <a:r>
              <a:rPr lang="ru-RU" sz="1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замечание</a:t>
            </a:r>
            <a:r>
              <a:rPr lang="ru-RU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, выговор, увольнение</a:t>
            </a:r>
            <a:r>
              <a:rPr lang="ru-RU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  <a:endParaRPr lang="ru-RU" sz="18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Не </a:t>
            </a:r>
            <a:r>
              <a:rPr lang="ru-RU" sz="1800" b="1" dirty="0">
                <a:solidFill>
                  <a:srgbClr val="006600"/>
                </a:solidFill>
                <a:latin typeface="Tahoma" panose="020B0604030504040204" pitchFamily="34" charset="0"/>
              </a:rPr>
              <a:t>может наступать дисциплинарная ответственность в виде удержаний из заработной платы или в иных формах</a:t>
            </a:r>
            <a:r>
              <a:rPr lang="ru-RU" sz="18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Однако если ты причинишь вред </a:t>
            </a:r>
            <a:r>
              <a:rPr lang="ru-RU" sz="1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государственному имуществу  или имуществу работодателя</a:t>
            </a:r>
            <a:r>
              <a:rPr lang="ru-RU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, может наступить материальная ответственность в форме возмещения ущерба.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17457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232"/>
            <a:ext cx="8642555" cy="101763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Гражданско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– правовая ответственность несовершеннолетних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2735" y="1340726"/>
            <a:ext cx="8701547" cy="421941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</a:rPr>
              <a:t>Гражданско-правовая ответственность это имущественное </a:t>
            </a:r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(</a:t>
            </a: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</a:rPr>
              <a:t>как правило, денежное) возмещение вреда пострадавшему лицу.</a:t>
            </a:r>
          </a:p>
          <a:p>
            <a:r>
              <a:rPr lang="ru-RU" sz="1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Она </a:t>
            </a:r>
            <a:r>
              <a:rPr lang="ru-RU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наступает за причинение имущественного вреда </a:t>
            </a:r>
            <a:r>
              <a:rPr lang="ru-RU" sz="1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кому-либо, вреда чьему либо здоровью или ты оскорбил чью-то честь </a:t>
            </a:r>
            <a:r>
              <a:rPr lang="ru-RU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и </a:t>
            </a:r>
            <a:r>
              <a:rPr lang="ru-RU" sz="1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достоинство - </a:t>
            </a:r>
            <a:r>
              <a:rPr lang="ru-RU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компенсировать </a:t>
            </a:r>
            <a:r>
              <a:rPr lang="ru-RU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вред нужно будет в виде определённой денежной суммы.</a:t>
            </a:r>
          </a:p>
          <a:p>
            <a:r>
              <a:rPr lang="ru-RU" sz="1900" b="1" dirty="0">
                <a:solidFill>
                  <a:srgbClr val="C00000"/>
                </a:solidFill>
                <a:latin typeface="Tahoma" panose="020B0604030504040204" pitchFamily="34" charset="0"/>
              </a:rPr>
              <a:t>Если тебе нет 14 лет </a:t>
            </a:r>
            <a:r>
              <a:rPr lang="ru-RU" sz="19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гражданско-правовую </a:t>
            </a:r>
            <a:r>
              <a:rPr lang="ru-RU" sz="1900" b="1" dirty="0">
                <a:solidFill>
                  <a:srgbClr val="C00000"/>
                </a:solidFill>
                <a:latin typeface="Tahoma" panose="020B0604030504040204" pitchFamily="34" charset="0"/>
              </a:rPr>
              <a:t>ответственность за причиненный тобой вред будут нести твои родители или опекуны.</a:t>
            </a:r>
          </a:p>
          <a:p>
            <a:r>
              <a:rPr lang="ru-RU" sz="1900" b="1" dirty="0">
                <a:solidFill>
                  <a:srgbClr val="006600"/>
                </a:solidFill>
                <a:latin typeface="Tahoma" panose="020B0604030504040204" pitchFamily="34" charset="0"/>
              </a:rPr>
              <a:t>Если тебе от 14 до 18 лет ты сам должен будешь </a:t>
            </a:r>
            <a:r>
              <a:rPr lang="ru-RU" sz="19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возместить ущерб  своим </a:t>
            </a:r>
            <a:r>
              <a:rPr lang="ru-RU" sz="1900" b="1" dirty="0">
                <a:solidFill>
                  <a:srgbClr val="006600"/>
                </a:solidFill>
                <a:latin typeface="Tahoma" panose="020B0604030504040204" pitchFamily="34" charset="0"/>
              </a:rPr>
              <a:t>имуществом или </a:t>
            </a:r>
            <a:r>
              <a:rPr lang="ru-RU" sz="19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 заработком</a:t>
            </a:r>
            <a:r>
              <a:rPr lang="ru-RU" sz="1900" b="1" dirty="0">
                <a:solidFill>
                  <a:srgbClr val="006600"/>
                </a:solidFill>
                <a:latin typeface="Tahoma" panose="020B0604030504040204" pitchFamily="34" charset="0"/>
              </a:rPr>
              <a:t>, </a:t>
            </a:r>
            <a:r>
              <a:rPr lang="ru-RU" sz="19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 а </a:t>
            </a:r>
            <a:r>
              <a:rPr lang="ru-RU" sz="1900" b="1" dirty="0">
                <a:solidFill>
                  <a:srgbClr val="006600"/>
                </a:solidFill>
                <a:latin typeface="Tahoma" panose="020B0604030504040204" pitchFamily="34" charset="0"/>
              </a:rPr>
              <a:t>если у тебя его нет или его </a:t>
            </a:r>
            <a:r>
              <a:rPr lang="ru-RU" sz="19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недостаточно,  </a:t>
            </a:r>
            <a:r>
              <a:rPr lang="ru-RU" sz="1900" b="1" dirty="0">
                <a:solidFill>
                  <a:srgbClr val="006600"/>
                </a:solidFill>
                <a:latin typeface="Tahoma" panose="020B0604030504040204" pitchFamily="34" charset="0"/>
              </a:rPr>
              <a:t>возмещать </a:t>
            </a:r>
            <a:r>
              <a:rPr lang="ru-RU" sz="19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 опять </a:t>
            </a:r>
            <a:r>
              <a:rPr lang="ru-RU" sz="1900" b="1" dirty="0">
                <a:solidFill>
                  <a:srgbClr val="006600"/>
                </a:solidFill>
                <a:latin typeface="Tahoma" panose="020B0604030504040204" pitchFamily="34" charset="0"/>
              </a:rPr>
              <a:t>же будут твои родители.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2136" t="41163" r="1129" b="3226"/>
          <a:stretch/>
        </p:blipFill>
        <p:spPr>
          <a:xfrm>
            <a:off x="3893574" y="4963338"/>
            <a:ext cx="1307650" cy="16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232"/>
            <a:ext cx="8686800" cy="113562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Порядок привлечения к </a:t>
            </a:r>
            <a:r>
              <a:rPr lang="ru-RU" sz="2400" b="1" dirty="0" err="1">
                <a:solidFill>
                  <a:schemeClr val="bg1"/>
                </a:solidFill>
                <a:latin typeface="Tahoma" panose="020B0604030504040204" pitchFamily="34" charset="0"/>
              </a:rPr>
              <a:t>гражданско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 – правовой ответственности: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724" y="1165122"/>
            <a:ext cx="8332837" cy="46604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К гражданской ответственности человек привлекается по решению суда. </a:t>
            </a: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                                                                                      Это </a:t>
            </a:r>
            <a:r>
              <a:rPr lang="ru-RU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значит, что если ты и твои родители </a:t>
            </a: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не </a:t>
            </a:r>
            <a:r>
              <a:rPr lang="ru-RU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хотят добровольно возместить ущерб пострадавшему, </a:t>
            </a: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он </a:t>
            </a:r>
            <a:r>
              <a:rPr lang="ru-RU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может обратиться в суд с иском к тебе </a:t>
            </a:r>
            <a:r>
              <a:rPr lang="ru-RU" sz="22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и /или </a:t>
            </a:r>
            <a:r>
              <a:rPr lang="ru-RU" sz="2200" b="1" dirty="0">
                <a:solidFill>
                  <a:srgbClr val="000000"/>
                </a:solidFill>
                <a:latin typeface="Tahoma" panose="020B0604030504040204" pitchFamily="34" charset="0"/>
              </a:rPr>
              <a:t>к твоим родителям. </a:t>
            </a:r>
            <a:endParaRPr lang="ru-RU" sz="22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Пока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тебе нет 18 лет, в суде по гражданским делам твои интересы должны представлять родители (опекуны), 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    но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если тебе уже есть 14 лет, то суд должен привлекать 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  к участию в 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</a:rPr>
              <a:t>деле и </a:t>
            </a: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тебя.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правонарушение </a:t>
            </a:r>
            <a:r>
              <a:rPr lang="ru-RU" sz="2200" b="1" dirty="0">
                <a:solidFill>
                  <a:srgbClr val="006600"/>
                </a:solidFill>
                <a:latin typeface="Tahoma" panose="020B0604030504040204" pitchFamily="34" charset="0"/>
              </a:rPr>
              <a:t>могут наступать вместе (например, лишение свободы и возмещение </a:t>
            </a:r>
            <a:r>
              <a:rPr lang="ru-RU" sz="22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вреда, денежная компенсация потерпевшему</a:t>
            </a:r>
            <a:r>
              <a:rPr lang="ru-RU" sz="2200" b="1" dirty="0">
                <a:solidFill>
                  <a:srgbClr val="006600"/>
                </a:solidFill>
                <a:latin typeface="Tahoma" panose="020B0604030504040204" pitchFamily="34" charset="0"/>
              </a:rPr>
              <a:t>). Также могут вместе наступать административная и гражданская ответственность.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29" t="31613" r="47903" b="9463"/>
          <a:stretch/>
        </p:blipFill>
        <p:spPr>
          <a:xfrm>
            <a:off x="7728153" y="5206180"/>
            <a:ext cx="1135627" cy="13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4356"/>
            <a:ext cx="7875638" cy="109875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3. Административная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</a:rPr>
              <a:t>ответственность несовершеннолетних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722" y="1592826"/>
            <a:ext cx="8568813" cy="41295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Этот вид ответственности является более мягким, чем уголовная,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        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наступает за менее опасные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правонарушения с 16 лет.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Примерами административных правонарушений являются: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</a:rPr>
              <a:t>мелкое хулиганство, </a:t>
            </a:r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пропаганда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</a:rPr>
              <a:t>наркотических средств, занятие проституцией, </a:t>
            </a:r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нарушение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</a:rPr>
              <a:t>правил дорожного движения (в том числе, безбилетный проезд), неисполнение требований судебного пристава, появление в состоянии опьянения в общественных местах и т.д. Однако если ты распиваешь спиртные напитки (включая пиво) или появляешься в состоянии опьянения в общественном месте, и при этом тебе нет 16 лет, административную ответственность будут нести твои родители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и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не имеет значения, каким способом было достигнуто состояние опьянения: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употребления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вина, пива, либо медицинских препаратов и иных веществ. </a:t>
            </a:r>
            <a:r>
              <a:rPr lang="ru-RU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                                           </a:t>
            </a:r>
            <a:r>
              <a:rPr lang="ru-RU" sz="1400" b="1" dirty="0" smtClean="0">
                <a:solidFill>
                  <a:srgbClr val="006600"/>
                </a:solidFill>
                <a:latin typeface="Tahoma" panose="020B0604030504040204" pitchFamily="34" charset="0"/>
              </a:rPr>
              <a:t>Лица</a:t>
            </a:r>
            <a:r>
              <a:rPr lang="ru-RU" sz="1400" b="1" dirty="0">
                <a:solidFill>
                  <a:srgbClr val="006600"/>
                </a:solidFill>
                <a:latin typeface="Tahoma" panose="020B0604030504040204" pitchFamily="34" charset="0"/>
              </a:rPr>
              <a:t>, предлагающие тебе спиртные напитки или иные одурманивающие вещества, также подлежат административной ответственности.</a:t>
            </a:r>
          </a:p>
          <a:p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5726" t="35182" r="2672" b="7963"/>
          <a:stretch/>
        </p:blipFill>
        <p:spPr>
          <a:xfrm>
            <a:off x="7875639" y="184356"/>
            <a:ext cx="943896" cy="13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315</TotalTime>
  <Words>1236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Impact</vt:lpstr>
      <vt:lpstr>Tahoma</vt:lpstr>
      <vt:lpstr>Times New Roman</vt:lpstr>
      <vt:lpstr>Главное мероприятие</vt:lpstr>
      <vt:lpstr>«Юридическая ответственность несовершеннолетних»</vt:lpstr>
      <vt:lpstr> юридическая ответственность – это применение мер государственного принуждения за совершённое преступление</vt:lpstr>
      <vt:lpstr>  Ты несовершеннолетний,  но, как любой гражданин имеешь права и обязанности и несёшь юридическую ответственность за свои поступки перед государством и другими людьми. </vt:lpstr>
      <vt:lpstr>Ответственность – это объективная обязанность отвечать за свои поступки               и действия, а также за их последствия. </vt:lpstr>
      <vt:lpstr>За невыполнение этой обязанности гражданин, в том числе, несовершеннолетний, может привлекаться к четырём видам юридической ответственности:</vt:lpstr>
      <vt:lpstr>1. Дисциплинарная ответственность несовершеннолетних</vt:lpstr>
      <vt:lpstr>2. Гражданско – правовая ответственность несовершеннолетних</vt:lpstr>
      <vt:lpstr>Порядок привлечения к гражданско – правовой ответственности:</vt:lpstr>
      <vt:lpstr>3. Административная ответственность несовершеннолетних</vt:lpstr>
      <vt:lpstr>Порядок привлечения к административной ответственности:</vt:lpstr>
      <vt:lpstr>4.  Уголовная ответственность несовершеннолетних</vt:lpstr>
      <vt:lpstr>         Порядок привлечения к уголовной   ответственности: </vt:lpstr>
      <vt:lpstr>  Уголовные наказания для   несовершеннолетних:</vt:lpstr>
      <vt:lpstr>5.  Иные меры, применяемые                                          к несовершеннолетним</vt:lpstr>
      <vt:lpstr>Советы несовершеннолетним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«Юридическая ответственность несовершеннолетних».</dc:title>
  <dc:creator>Наталья</dc:creator>
  <cp:lastModifiedBy>Наталья</cp:lastModifiedBy>
  <cp:revision>32</cp:revision>
  <dcterms:created xsi:type="dcterms:W3CDTF">2022-03-26T11:32:42Z</dcterms:created>
  <dcterms:modified xsi:type="dcterms:W3CDTF">2022-03-27T12:21:31Z</dcterms:modified>
</cp:coreProperties>
</file>